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5" r:id="rId5"/>
  </p:sldMasterIdLst>
  <p:notesMasterIdLst>
    <p:notesMasterId r:id="rId36"/>
  </p:notesMasterIdLst>
  <p:sldIdLst>
    <p:sldId id="760" r:id="rId6"/>
    <p:sldId id="256" r:id="rId7"/>
    <p:sldId id="266" r:id="rId8"/>
    <p:sldId id="754" r:id="rId9"/>
    <p:sldId id="756" r:id="rId10"/>
    <p:sldId id="740" r:id="rId11"/>
    <p:sldId id="264" r:id="rId12"/>
    <p:sldId id="757" r:id="rId13"/>
    <p:sldId id="276" r:id="rId14"/>
    <p:sldId id="268" r:id="rId15"/>
    <p:sldId id="765" r:id="rId16"/>
    <p:sldId id="761" r:id="rId17"/>
    <p:sldId id="766" r:id="rId18"/>
    <p:sldId id="767" r:id="rId19"/>
    <p:sldId id="769" r:id="rId20"/>
    <p:sldId id="286" r:id="rId21"/>
    <p:sldId id="771" r:id="rId22"/>
    <p:sldId id="773" r:id="rId23"/>
    <p:sldId id="775" r:id="rId24"/>
    <p:sldId id="777" r:id="rId25"/>
    <p:sldId id="779" r:id="rId26"/>
    <p:sldId id="780" r:id="rId27"/>
    <p:sldId id="781" r:id="rId28"/>
    <p:sldId id="287" r:id="rId29"/>
    <p:sldId id="783" r:id="rId30"/>
    <p:sldId id="759" r:id="rId31"/>
    <p:sldId id="291" r:id="rId32"/>
    <p:sldId id="764" r:id="rId33"/>
    <p:sldId id="758" r:id="rId34"/>
    <p:sldId id="280" r:id="rId35"/>
  </p:sldIdLst>
  <p:sldSz cx="12192000" cy="6858000"/>
  <p:notesSz cx="6888163"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392FDC-EC0B-A143-83CC-871997B8625B}" v="2" dt="2025-03-12T17:41:12.122"/>
  </p1510:revLst>
</p1510:revInfo>
</file>

<file path=ppt/tableStyles.xml><?xml version="1.0" encoding="utf-8"?>
<a:tblStyleLst xmlns:a="http://schemas.openxmlformats.org/drawingml/2006/main" def="{AE081EDA-7C53-4E61-AED5-0FA8077F2A27}">
  <a:tblStyle styleId="{27E87639-3E8F-4E26-B884-661EF27DA5CA}" styleName="RSPB - Accent 1 Fern Gree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lt2"/>
          </a:solidFill>
        </a:fill>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TxStyle b="on">
        <a:fontRef idx="minor">
          <a:prstClr val="black"/>
        </a:fontRef>
        <a:schemeClr val="lt1"/>
      </a:tcTxStyle>
      <a:tcStyle>
        <a:tcBdr/>
        <a:fill>
          <a:solidFill>
            <a:schemeClr val="accent1"/>
          </a:solidFill>
        </a:fill>
      </a:tcStyle>
    </a:lastRow>
    <a:firstRow>
      <a:tcTxStyle b="on">
        <a:fontRef idx="minor">
          <a:prstClr val="black"/>
        </a:fontRef>
        <a:schemeClr val="lt1"/>
      </a:tcTxStyle>
      <a:tcStyle>
        <a:tcBdr/>
        <a:fill>
          <a:solidFill>
            <a:schemeClr val="accent1"/>
          </a:solidFill>
        </a:fill>
      </a:tcStyle>
    </a:firstRow>
  </a:tblStyle>
  <a:tblStyle styleId="{C93AE600-C931-4813-A668-9BC9C562A169}" styleName="RSPB - Accent 2 Light Blue">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lt2"/>
          </a:solidFill>
        </a:fill>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TxStyle b="on">
        <a:fontRef idx="minor">
          <a:prstClr val="black"/>
        </a:fontRef>
        <a:schemeClr val="lt1"/>
      </a:tcTxStyle>
      <a:tcStyle>
        <a:tcBdr/>
        <a:fill>
          <a:solidFill>
            <a:schemeClr val="accent2"/>
          </a:solidFill>
        </a:fill>
      </a:tcStyle>
    </a:lastRow>
    <a:firstRow>
      <a:tcTxStyle b="on">
        <a:fontRef idx="minor">
          <a:prstClr val="black"/>
        </a:fontRef>
        <a:schemeClr val="lt1"/>
      </a:tcTxStyle>
      <a:tcStyle>
        <a:tcBdr/>
        <a:fill>
          <a:solidFill>
            <a:schemeClr val="accent2"/>
          </a:solidFill>
        </a:fill>
      </a:tcStyle>
    </a:firstRow>
  </a:tblStyle>
  <a:tblStyle styleId="{04981E88-D594-48FE-A8CA-858B3A26826A}" styleName="RSPB - Accent 3 Deep Sea (Default)">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lt2"/>
          </a:solidFill>
        </a:fill>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TxStyle b="on">
        <a:fontRef idx="minor">
          <a:prstClr val="black"/>
        </a:fontRef>
        <a:schemeClr val="lt1"/>
      </a:tcTxStyle>
      <a:tcStyle>
        <a:tcBdr/>
        <a:fill>
          <a:solidFill>
            <a:schemeClr val="accent3"/>
          </a:solidFill>
        </a:fill>
      </a:tcStyle>
    </a:lastRow>
    <a:firstRow>
      <a:tcTxStyle b="on">
        <a:fontRef idx="minor">
          <a:prstClr val="black"/>
        </a:fontRef>
        <a:schemeClr val="lt1"/>
      </a:tcTxStyle>
      <a:tcStyle>
        <a:tcBdr/>
        <a:fill>
          <a:solidFill>
            <a:schemeClr val="accent3"/>
          </a:solidFill>
        </a:fill>
      </a:tcStyle>
    </a:firstRow>
  </a:tblStyle>
  <a:tblStyle styleId="{CD4723DA-A196-4179-88D6-4C266F3963B0}" styleName="RSPB - Accent 4 Ta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lt2"/>
          </a:solidFill>
        </a:fill>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TxStyle b="on">
        <a:fontRef idx="minor">
          <a:prstClr val="black"/>
        </a:fontRef>
        <a:schemeClr val="lt1"/>
      </a:tcTxStyle>
      <a:tcStyle>
        <a:tcBdr/>
        <a:fill>
          <a:solidFill>
            <a:schemeClr val="accent4"/>
          </a:solidFill>
        </a:fill>
      </a:tcStyle>
    </a:lastRow>
    <a:firstRow>
      <a:tcTxStyle b="on">
        <a:fontRef idx="minor">
          <a:prstClr val="black"/>
        </a:fontRef>
        <a:schemeClr val="lt1"/>
      </a:tcTxStyle>
      <a:tcStyle>
        <a:tcBdr/>
        <a:fill>
          <a:solidFill>
            <a:schemeClr val="accent4"/>
          </a:solidFill>
        </a:fill>
      </a:tcStyle>
    </a:firstRow>
  </a:tblStyle>
  <a:tblStyle styleId="{E94459E5-361B-467A-9008-8EDAB5F89F9A}" styleName="RSPB - Accent 5 Soft Yellow">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lt2"/>
          </a:solidFill>
        </a:fill>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TxStyle b="on">
        <a:fontRef idx="minor">
          <a:prstClr val="black"/>
        </a:fontRef>
        <a:schemeClr val="dk2"/>
      </a:tcTxStyle>
      <a:tcStyle>
        <a:tcBdr/>
        <a:fill>
          <a:solidFill>
            <a:schemeClr val="accent5"/>
          </a:solidFill>
        </a:fill>
      </a:tcStyle>
    </a:lastRow>
    <a:firstRow>
      <a:tcTxStyle b="on">
        <a:fontRef idx="minor">
          <a:prstClr val="black"/>
        </a:fontRef>
        <a:schemeClr val="dk2"/>
      </a:tcTxStyle>
      <a:tcStyle>
        <a:tcBdr/>
        <a:fill>
          <a:solidFill>
            <a:schemeClr val="accent5"/>
          </a:solidFill>
        </a:fill>
      </a:tcStyle>
    </a:firstRow>
  </a:tblStyle>
  <a:tblStyle styleId="{87A9BB97-7404-49C5-B906-62958BDDEBC6}" styleName="RSPB - Accent 6 Dusty Pink">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lt2"/>
          </a:solidFill>
        </a:fill>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TxStyle b="on">
        <a:fontRef idx="minor">
          <a:prstClr val="black"/>
        </a:fontRef>
        <a:schemeClr val="lt1"/>
      </a:tcTxStyle>
      <a:tcStyle>
        <a:tcBdr/>
        <a:fill>
          <a:solidFill>
            <a:schemeClr val="accent6"/>
          </a:solidFill>
        </a:fill>
      </a:tcStyle>
    </a:lastRow>
    <a:firstRow>
      <a:tcTxStyle b="on">
        <a:fontRef idx="minor">
          <a:prstClr val="black"/>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709"/>
    <p:restoredTop sz="94718"/>
  </p:normalViewPr>
  <p:slideViewPr>
    <p:cSldViewPr snapToGrid="0">
      <p:cViewPr varScale="1">
        <p:scale>
          <a:sx n="51" d="100"/>
          <a:sy n="51" d="100"/>
        </p:scale>
        <p:origin x="808" y="2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explosion val="3"/>
          <c:dPt>
            <c:idx val="0"/>
            <c:bubble3D val="0"/>
            <c:spPr>
              <a:solidFill>
                <a:schemeClr val="bg1">
                  <a:alpha val="80000"/>
                </a:schemeClr>
              </a:solidFill>
              <a:ln w="19050">
                <a:noFill/>
              </a:ln>
              <a:effectLst/>
            </c:spPr>
            <c:extLst>
              <c:ext xmlns:c16="http://schemas.microsoft.com/office/drawing/2014/chart" uri="{C3380CC4-5D6E-409C-BE32-E72D297353CC}">
                <c16:uniqueId val="{00000001-2ECA-034F-9C91-3DA5727A8D9A}"/>
              </c:ext>
            </c:extLst>
          </c:dPt>
          <c:dPt>
            <c:idx val="1"/>
            <c:bubble3D val="0"/>
            <c:spPr>
              <a:solidFill>
                <a:srgbClr val="4D8F36"/>
              </a:solidFill>
              <a:ln w="19050">
                <a:noFill/>
              </a:ln>
              <a:effectLst/>
            </c:spPr>
            <c:extLst>
              <c:ext xmlns:c16="http://schemas.microsoft.com/office/drawing/2014/chart" uri="{C3380CC4-5D6E-409C-BE32-E72D297353CC}">
                <c16:uniqueId val="{00000002-2ECA-034F-9C91-3DA5727A8D9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B48-FF4F-A2AB-C2507FA594D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B48-FF4F-A2AB-C2507FA594D8}"/>
              </c:ext>
            </c:extLst>
          </c:dPt>
          <c:cat>
            <c:strRef>
              <c:f>Sheet1!$A$2:$A$5</c:f>
              <c:strCache>
                <c:ptCount val="2"/>
                <c:pt idx="0">
                  <c:v>2024</c:v>
                </c:pt>
                <c:pt idx="1">
                  <c:v>not covered</c:v>
                </c:pt>
              </c:strCache>
            </c:strRef>
          </c:cat>
          <c:val>
            <c:numRef>
              <c:f>Sheet1!$B$2:$B$5</c:f>
              <c:numCache>
                <c:formatCode>General</c:formatCode>
                <c:ptCount val="4"/>
                <c:pt idx="0">
                  <c:v>98.9</c:v>
                </c:pt>
                <c:pt idx="1">
                  <c:v>1.1000000000000001</c:v>
                </c:pt>
              </c:numCache>
            </c:numRef>
          </c:val>
          <c:extLst>
            <c:ext xmlns:c16="http://schemas.microsoft.com/office/drawing/2014/chart" uri="{C3380CC4-5D6E-409C-BE32-E72D297353CC}">
              <c16:uniqueId val="{00000000-2ECA-034F-9C91-3DA5727A8D9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33DBD7-212F-4A5C-82B8-2D14FDFEC65F}" type="doc">
      <dgm:prSet loTypeId="urn:microsoft.com/office/officeart/2005/8/layout/hierarchy6" loCatId="hierarchy" qsTypeId="urn:microsoft.com/office/officeart/2005/8/quickstyle/simple1" qsCatId="simple" csTypeId="urn:microsoft.com/office/officeart/2005/8/colors/accent3_3" csCatId="accent3" phldr="1"/>
      <dgm:spPr/>
      <dgm:t>
        <a:bodyPr/>
        <a:lstStyle/>
        <a:p>
          <a:endParaRPr lang="en-GB"/>
        </a:p>
      </dgm:t>
    </dgm:pt>
    <dgm:pt modelId="{1BE2F424-5ABF-4924-BDF4-C26185370EDB}">
      <dgm:prSet phldrT="[Text]" custT="1"/>
      <dgm:spPr/>
      <dgm:t>
        <a:bodyPr/>
        <a:lstStyle/>
        <a:p>
          <a:r>
            <a:rPr lang="en-GB" sz="800" b="1" dirty="0">
              <a:solidFill>
                <a:schemeClr val="tx2"/>
              </a:solidFill>
              <a:latin typeface="+mn-lt"/>
            </a:rPr>
            <a:t>Dir. Forestry Division </a:t>
          </a:r>
        </a:p>
        <a:p>
          <a:r>
            <a:rPr lang="en-GB" sz="800" b="1" dirty="0">
              <a:solidFill>
                <a:schemeClr val="tx2"/>
              </a:solidFill>
              <a:latin typeface="+mn-lt"/>
            </a:rPr>
            <a:t>Kate Garnett</a:t>
          </a:r>
        </a:p>
      </dgm:t>
    </dgm:pt>
    <dgm:pt modelId="{E0E7A396-82C4-4E48-A097-528C1DBF6903}" type="parTrans" cxnId="{A0DE18DA-938D-473C-9F73-3C8348C41B8C}">
      <dgm:prSet/>
      <dgm:spPr/>
      <dgm:t>
        <a:bodyPr/>
        <a:lstStyle/>
        <a:p>
          <a:endParaRPr lang="en-GB" sz="1600">
            <a:solidFill>
              <a:schemeClr val="tx2"/>
            </a:solidFill>
            <a:latin typeface="+mn-lt"/>
          </a:endParaRPr>
        </a:p>
      </dgm:t>
    </dgm:pt>
    <dgm:pt modelId="{533D288C-4CAA-4715-81D8-D83929337ABF}" type="sibTrans" cxnId="{A0DE18DA-938D-473C-9F73-3C8348C41B8C}">
      <dgm:prSet/>
      <dgm:spPr/>
      <dgm:t>
        <a:bodyPr/>
        <a:lstStyle/>
        <a:p>
          <a:endParaRPr lang="en-GB" sz="1600">
            <a:solidFill>
              <a:schemeClr val="tx2"/>
            </a:solidFill>
            <a:latin typeface="+mn-lt"/>
          </a:endParaRPr>
        </a:p>
      </dgm:t>
    </dgm:pt>
    <dgm:pt modelId="{E48AEE02-178E-470F-B73A-B1A02E2A10F7}">
      <dgm:prSet phldrT="[Text]" custT="1"/>
      <dgm:spPr/>
      <dgm:t>
        <a:bodyPr/>
        <a:lstStyle/>
        <a:p>
          <a:r>
            <a:rPr lang="en-GB" sz="800" b="1" dirty="0">
              <a:solidFill>
                <a:schemeClr val="bg1"/>
              </a:solidFill>
              <a:latin typeface="+mn-lt"/>
            </a:rPr>
            <a:t>Exec. Dir. RSPB</a:t>
          </a:r>
        </a:p>
        <a:p>
          <a:r>
            <a:rPr lang="en-GB" sz="800" b="1" dirty="0">
              <a:solidFill>
                <a:schemeClr val="bg1"/>
              </a:solidFill>
              <a:latin typeface="+mn-lt"/>
            </a:rPr>
            <a:t>Katie-Jo Luxton</a:t>
          </a:r>
        </a:p>
      </dgm:t>
    </dgm:pt>
    <dgm:pt modelId="{FDE5E42C-3F19-4447-9850-EAE3F9D67B34}" type="parTrans" cxnId="{967AD2FA-8667-4466-8262-A5DA2DE4E373}">
      <dgm:prSet/>
      <dgm:spPr/>
      <dgm:t>
        <a:bodyPr/>
        <a:lstStyle/>
        <a:p>
          <a:endParaRPr lang="en-GB" sz="1600">
            <a:solidFill>
              <a:schemeClr val="tx2"/>
            </a:solidFill>
            <a:latin typeface="+mn-lt"/>
          </a:endParaRPr>
        </a:p>
      </dgm:t>
    </dgm:pt>
    <dgm:pt modelId="{4969AE41-38C0-4B8B-8E23-49CB7704702B}" type="sibTrans" cxnId="{967AD2FA-8667-4466-8262-A5DA2DE4E373}">
      <dgm:prSet/>
      <dgm:spPr/>
      <dgm:t>
        <a:bodyPr/>
        <a:lstStyle/>
        <a:p>
          <a:endParaRPr lang="en-GB" sz="1600">
            <a:solidFill>
              <a:schemeClr val="tx2"/>
            </a:solidFill>
            <a:latin typeface="+mn-lt"/>
          </a:endParaRPr>
        </a:p>
      </dgm:t>
    </dgm:pt>
    <dgm:pt modelId="{7E02459F-C247-48AA-BB18-EB1E6F678E19}">
      <dgm:prSet phldrT="[Text]" custT="1"/>
      <dgm:spPr/>
      <dgm:t>
        <a:bodyPr/>
        <a:lstStyle/>
        <a:p>
          <a:r>
            <a:rPr lang="en-GB" sz="800" b="1" dirty="0">
              <a:solidFill>
                <a:schemeClr val="tx2"/>
              </a:solidFill>
              <a:latin typeface="+mn-lt"/>
            </a:rPr>
            <a:t>Head Gola Programme RSPB </a:t>
          </a:r>
          <a:br>
            <a:rPr lang="en-GB" sz="800" b="1" dirty="0">
              <a:solidFill>
                <a:schemeClr val="tx2"/>
              </a:solidFill>
              <a:latin typeface="+mn-lt"/>
            </a:rPr>
          </a:br>
          <a:r>
            <a:rPr lang="en-GB" sz="800" b="1" dirty="0">
              <a:solidFill>
                <a:schemeClr val="tx2"/>
              </a:solidFill>
              <a:latin typeface="+mn-lt"/>
            </a:rPr>
            <a:t>Richard Dixon</a:t>
          </a:r>
        </a:p>
      </dgm:t>
    </dgm:pt>
    <dgm:pt modelId="{908BA80E-2DA3-43B8-AF2E-ED591F52D7BF}" type="parTrans" cxnId="{3D55F7B3-8BED-42CC-8168-26981024B505}">
      <dgm:prSet/>
      <dgm:spPr/>
      <dgm:t>
        <a:bodyPr/>
        <a:lstStyle/>
        <a:p>
          <a:endParaRPr lang="en-GB" sz="1600">
            <a:solidFill>
              <a:schemeClr val="tx2"/>
            </a:solidFill>
            <a:latin typeface="+mn-lt"/>
          </a:endParaRPr>
        </a:p>
      </dgm:t>
    </dgm:pt>
    <dgm:pt modelId="{4318AB2F-C013-421E-9BF4-B25B2A071790}" type="sibTrans" cxnId="{3D55F7B3-8BED-42CC-8168-26981024B505}">
      <dgm:prSet/>
      <dgm:spPr/>
      <dgm:t>
        <a:bodyPr/>
        <a:lstStyle/>
        <a:p>
          <a:endParaRPr lang="en-GB" sz="1600">
            <a:solidFill>
              <a:schemeClr val="tx2"/>
            </a:solidFill>
            <a:latin typeface="+mn-lt"/>
          </a:endParaRPr>
        </a:p>
      </dgm:t>
    </dgm:pt>
    <dgm:pt modelId="{51CB750D-25AC-4EDF-80A5-2A57F59944AC}">
      <dgm:prSet phldrT="[Text]" custT="1"/>
      <dgm:spPr>
        <a:noFill/>
      </dgm:spPr>
      <dgm:t>
        <a:bodyPr/>
        <a:lstStyle/>
        <a:p>
          <a:r>
            <a:rPr lang="en-GB" sz="2000" dirty="0">
              <a:solidFill>
                <a:schemeClr val="tx2"/>
              </a:solidFill>
              <a:latin typeface="+mj-lt"/>
            </a:rPr>
            <a:t>Members</a:t>
          </a:r>
        </a:p>
      </dgm:t>
    </dgm:pt>
    <dgm:pt modelId="{57F15E10-608E-4DE6-B554-8A065727699D}" type="parTrans" cxnId="{25BC6BD9-F79B-46BD-8165-D7E25410B39E}">
      <dgm:prSet/>
      <dgm:spPr/>
      <dgm:t>
        <a:bodyPr/>
        <a:lstStyle/>
        <a:p>
          <a:endParaRPr lang="en-GB" sz="1600">
            <a:solidFill>
              <a:schemeClr val="tx2"/>
            </a:solidFill>
            <a:latin typeface="+mn-lt"/>
          </a:endParaRPr>
        </a:p>
      </dgm:t>
    </dgm:pt>
    <dgm:pt modelId="{4EFA5F6F-BD66-48F3-9218-8A2DAFF9E3C1}" type="sibTrans" cxnId="{25BC6BD9-F79B-46BD-8165-D7E25410B39E}">
      <dgm:prSet/>
      <dgm:spPr/>
      <dgm:t>
        <a:bodyPr/>
        <a:lstStyle/>
        <a:p>
          <a:endParaRPr lang="en-GB" sz="1600">
            <a:solidFill>
              <a:schemeClr val="tx2"/>
            </a:solidFill>
            <a:latin typeface="+mn-lt"/>
          </a:endParaRPr>
        </a:p>
      </dgm:t>
    </dgm:pt>
    <dgm:pt modelId="{E219ECE4-2A38-4650-921A-214907155CCF}">
      <dgm:prSet phldrT="[Text]" custT="1"/>
      <dgm:spPr>
        <a:noFill/>
      </dgm:spPr>
      <dgm:t>
        <a:bodyPr/>
        <a:lstStyle/>
        <a:p>
          <a:r>
            <a:rPr lang="en-GB" sz="2000" dirty="0">
              <a:solidFill>
                <a:schemeClr val="tx2"/>
              </a:solidFill>
              <a:latin typeface="+mj-lt"/>
            </a:rPr>
            <a:t>Directors</a:t>
          </a:r>
        </a:p>
      </dgm:t>
    </dgm:pt>
    <dgm:pt modelId="{7D5EA4AE-8066-4A2D-9AFF-7F8F93881379}" type="parTrans" cxnId="{DA056B2C-A9E6-4183-8830-2972B1048913}">
      <dgm:prSet/>
      <dgm:spPr/>
      <dgm:t>
        <a:bodyPr/>
        <a:lstStyle/>
        <a:p>
          <a:endParaRPr lang="en-GB" sz="1600">
            <a:solidFill>
              <a:schemeClr val="tx2"/>
            </a:solidFill>
            <a:latin typeface="+mn-lt"/>
          </a:endParaRPr>
        </a:p>
      </dgm:t>
    </dgm:pt>
    <dgm:pt modelId="{0FCB556E-91F2-435A-86DB-FD60B875ABE6}" type="sibTrans" cxnId="{DA056B2C-A9E6-4183-8830-2972B1048913}">
      <dgm:prSet/>
      <dgm:spPr/>
      <dgm:t>
        <a:bodyPr/>
        <a:lstStyle/>
        <a:p>
          <a:endParaRPr lang="en-GB" sz="1600">
            <a:solidFill>
              <a:schemeClr val="tx2"/>
            </a:solidFill>
            <a:latin typeface="+mn-lt"/>
          </a:endParaRPr>
        </a:p>
      </dgm:t>
    </dgm:pt>
    <dgm:pt modelId="{AD141753-00CC-4A9B-BB44-87027FD81D5D}">
      <dgm:prSet phldrT="[Text]" custT="1"/>
      <dgm:spPr>
        <a:noFill/>
      </dgm:spPr>
      <dgm:t>
        <a:bodyPr/>
        <a:lstStyle/>
        <a:p>
          <a:r>
            <a:rPr lang="en-GB" sz="2000" dirty="0">
              <a:solidFill>
                <a:schemeClr val="tx2"/>
              </a:solidFill>
              <a:latin typeface="+mj-lt"/>
            </a:rPr>
            <a:t>Management</a:t>
          </a:r>
          <a:r>
            <a:rPr lang="en-GB" sz="1600" dirty="0">
              <a:solidFill>
                <a:schemeClr val="tx2"/>
              </a:solidFill>
              <a:latin typeface="+mj-lt"/>
            </a:rPr>
            <a:t> </a:t>
          </a:r>
        </a:p>
      </dgm:t>
    </dgm:pt>
    <dgm:pt modelId="{082AB282-C01F-4694-A1A7-79962634EBA7}" type="parTrans" cxnId="{D02F9698-1906-4DE2-89EC-A03C19F1EEA1}">
      <dgm:prSet/>
      <dgm:spPr/>
      <dgm:t>
        <a:bodyPr/>
        <a:lstStyle/>
        <a:p>
          <a:endParaRPr lang="en-GB" sz="1600">
            <a:solidFill>
              <a:schemeClr val="tx2"/>
            </a:solidFill>
            <a:latin typeface="+mn-lt"/>
          </a:endParaRPr>
        </a:p>
      </dgm:t>
    </dgm:pt>
    <dgm:pt modelId="{3A2A2528-422A-4847-B051-2550EEE96BD9}" type="sibTrans" cxnId="{D02F9698-1906-4DE2-89EC-A03C19F1EEA1}">
      <dgm:prSet/>
      <dgm:spPr/>
      <dgm:t>
        <a:bodyPr/>
        <a:lstStyle/>
        <a:p>
          <a:endParaRPr lang="en-GB" sz="1600">
            <a:solidFill>
              <a:schemeClr val="tx2"/>
            </a:solidFill>
            <a:latin typeface="+mn-lt"/>
          </a:endParaRPr>
        </a:p>
      </dgm:t>
    </dgm:pt>
    <dgm:pt modelId="{C2266D65-BFED-49C6-B9A5-7DFE463A1842}">
      <dgm:prSet custT="1"/>
      <dgm:spPr>
        <a:noFill/>
      </dgm:spPr>
      <dgm:t>
        <a:bodyPr/>
        <a:lstStyle/>
        <a:p>
          <a:endParaRPr lang="en-GB" sz="1800">
            <a:solidFill>
              <a:schemeClr val="tx2"/>
            </a:solidFill>
            <a:latin typeface="+mn-lt"/>
          </a:endParaRPr>
        </a:p>
      </dgm:t>
    </dgm:pt>
    <dgm:pt modelId="{2F25BB79-D23B-4846-968F-C5E5ED6C2C71}" type="parTrans" cxnId="{D47EEFE6-AC5A-4628-B8DC-CC73F90122EE}">
      <dgm:prSet/>
      <dgm:spPr/>
      <dgm:t>
        <a:bodyPr/>
        <a:lstStyle/>
        <a:p>
          <a:endParaRPr lang="en-GB" sz="1600">
            <a:solidFill>
              <a:schemeClr val="tx2"/>
            </a:solidFill>
            <a:latin typeface="+mn-lt"/>
          </a:endParaRPr>
        </a:p>
      </dgm:t>
    </dgm:pt>
    <dgm:pt modelId="{13DC06D6-37A4-4895-84B2-EF56D508D905}" type="sibTrans" cxnId="{D47EEFE6-AC5A-4628-B8DC-CC73F90122EE}">
      <dgm:prSet/>
      <dgm:spPr/>
      <dgm:t>
        <a:bodyPr/>
        <a:lstStyle/>
        <a:p>
          <a:endParaRPr lang="en-GB" sz="1600">
            <a:solidFill>
              <a:schemeClr val="tx2"/>
            </a:solidFill>
            <a:latin typeface="+mn-lt"/>
          </a:endParaRPr>
        </a:p>
      </dgm:t>
    </dgm:pt>
    <dgm:pt modelId="{5F2F117A-A6E8-4314-A026-DDBAD218DBB0}">
      <dgm:prSet custT="1"/>
      <dgm:spPr/>
      <dgm:t>
        <a:bodyPr/>
        <a:lstStyle/>
        <a:p>
          <a:r>
            <a:rPr lang="en-GB" sz="800" b="1" dirty="0">
              <a:solidFill>
                <a:schemeClr val="bg1"/>
              </a:solidFill>
              <a:latin typeface="+mn-lt"/>
            </a:rPr>
            <a:t>President CSSL </a:t>
          </a:r>
        </a:p>
        <a:p>
          <a:r>
            <a:rPr lang="en-GB" sz="800" b="1" dirty="0">
              <a:solidFill>
                <a:schemeClr val="bg1"/>
              </a:solidFill>
              <a:latin typeface="+mn-lt"/>
            </a:rPr>
            <a:t>Charles Showers</a:t>
          </a:r>
        </a:p>
      </dgm:t>
    </dgm:pt>
    <dgm:pt modelId="{AE31C5CF-451C-4F84-AD4F-BF9E92405867}" type="parTrans" cxnId="{6EFD91A1-62BD-4A66-9CB1-45E24A36D86A}">
      <dgm:prSet/>
      <dgm:spPr/>
      <dgm:t>
        <a:bodyPr/>
        <a:lstStyle/>
        <a:p>
          <a:endParaRPr lang="en-GB" sz="1600">
            <a:solidFill>
              <a:schemeClr val="tx2"/>
            </a:solidFill>
            <a:latin typeface="+mn-lt"/>
          </a:endParaRPr>
        </a:p>
      </dgm:t>
    </dgm:pt>
    <dgm:pt modelId="{8B5E996A-5E61-4DBB-96DD-485F3E8F6C9F}" type="sibTrans" cxnId="{6EFD91A1-62BD-4A66-9CB1-45E24A36D86A}">
      <dgm:prSet/>
      <dgm:spPr/>
      <dgm:t>
        <a:bodyPr/>
        <a:lstStyle/>
        <a:p>
          <a:endParaRPr lang="en-GB" sz="1600">
            <a:solidFill>
              <a:schemeClr val="tx2"/>
            </a:solidFill>
            <a:latin typeface="+mn-lt"/>
          </a:endParaRPr>
        </a:p>
      </dgm:t>
    </dgm:pt>
    <dgm:pt modelId="{F9F59E28-7EAF-4352-8376-656482F872E8}">
      <dgm:prSet custT="1"/>
      <dgm:spPr/>
      <dgm:t>
        <a:bodyPr/>
        <a:lstStyle/>
        <a:p>
          <a:r>
            <a:rPr lang="en-GB" sz="800" b="1" dirty="0">
              <a:solidFill>
                <a:schemeClr val="tx2"/>
              </a:solidFill>
              <a:latin typeface="+mn-lt"/>
            </a:rPr>
            <a:t>Exec. Dir CSSL </a:t>
          </a:r>
        </a:p>
        <a:p>
          <a:r>
            <a:rPr lang="en-GB" sz="800" b="1" dirty="0">
              <a:solidFill>
                <a:schemeClr val="tx2"/>
              </a:solidFill>
              <a:latin typeface="+mn-lt"/>
            </a:rPr>
            <a:t>Sheku Kamara</a:t>
          </a:r>
        </a:p>
      </dgm:t>
    </dgm:pt>
    <dgm:pt modelId="{2D73DA54-3F4C-409E-BF5F-9E4DDC3AABD0}" type="parTrans" cxnId="{2880373D-B5BB-498A-B5D7-D908DCE0B341}">
      <dgm:prSet/>
      <dgm:spPr/>
      <dgm:t>
        <a:bodyPr/>
        <a:lstStyle/>
        <a:p>
          <a:endParaRPr lang="en-GB" sz="1600">
            <a:solidFill>
              <a:schemeClr val="tx2"/>
            </a:solidFill>
            <a:latin typeface="+mn-lt"/>
          </a:endParaRPr>
        </a:p>
      </dgm:t>
    </dgm:pt>
    <dgm:pt modelId="{51288655-6390-4D78-95C2-4B151228B88F}" type="sibTrans" cxnId="{2880373D-B5BB-498A-B5D7-D908DCE0B341}">
      <dgm:prSet/>
      <dgm:spPr/>
      <dgm:t>
        <a:bodyPr/>
        <a:lstStyle/>
        <a:p>
          <a:endParaRPr lang="en-GB" sz="1600">
            <a:solidFill>
              <a:schemeClr val="tx2"/>
            </a:solidFill>
            <a:latin typeface="+mn-lt"/>
          </a:endParaRPr>
        </a:p>
      </dgm:t>
    </dgm:pt>
    <dgm:pt modelId="{94320CE1-A361-4159-81D5-141BCC129B4F}">
      <dgm:prSet phldrT="[Text]" custT="1"/>
      <dgm:spPr/>
      <dgm:t>
        <a:bodyPr/>
        <a:lstStyle/>
        <a:p>
          <a:r>
            <a:rPr lang="en-GB" sz="800" b="1" dirty="0">
              <a:solidFill>
                <a:schemeClr val="tx2"/>
              </a:solidFill>
              <a:latin typeface="+mn-lt"/>
            </a:rPr>
            <a:t>Elected PC Representative </a:t>
          </a:r>
          <a:br>
            <a:rPr lang="en-GB" sz="800" b="1" dirty="0">
              <a:solidFill>
                <a:schemeClr val="tx2"/>
              </a:solidFill>
              <a:latin typeface="+mn-lt"/>
            </a:rPr>
          </a:br>
          <a:r>
            <a:rPr lang="en-GB" sz="800" b="1" dirty="0">
              <a:solidFill>
                <a:schemeClr val="tx2"/>
              </a:solidFill>
              <a:latin typeface="+mn-lt"/>
            </a:rPr>
            <a:t>Patrick </a:t>
          </a:r>
          <a:r>
            <a:rPr lang="en-GB" sz="800" b="1" dirty="0" err="1">
              <a:solidFill>
                <a:schemeClr val="tx2"/>
              </a:solidFill>
              <a:latin typeface="+mn-lt"/>
            </a:rPr>
            <a:t>Kabba</a:t>
          </a:r>
          <a:r>
            <a:rPr lang="en-GB" sz="800" b="1" dirty="0">
              <a:solidFill>
                <a:schemeClr val="tx2"/>
              </a:solidFill>
              <a:latin typeface="+mn-lt"/>
            </a:rPr>
            <a:t> </a:t>
          </a:r>
          <a:r>
            <a:rPr lang="en-GB" sz="800" b="1" dirty="0" err="1">
              <a:solidFill>
                <a:schemeClr val="tx2"/>
              </a:solidFill>
              <a:latin typeface="+mn-lt"/>
            </a:rPr>
            <a:t>Kanneh</a:t>
          </a:r>
          <a:endParaRPr lang="en-GB" sz="800" b="1" dirty="0">
            <a:solidFill>
              <a:schemeClr val="tx2"/>
            </a:solidFill>
            <a:latin typeface="+mn-lt"/>
          </a:endParaRPr>
        </a:p>
      </dgm:t>
    </dgm:pt>
    <dgm:pt modelId="{8C4803B1-36C9-4BF4-894C-D6AAFDE6E83F}" type="sibTrans" cxnId="{A658C2CD-03F9-4E8D-A2F3-D9022F1F54AE}">
      <dgm:prSet/>
      <dgm:spPr/>
      <dgm:t>
        <a:bodyPr/>
        <a:lstStyle/>
        <a:p>
          <a:endParaRPr lang="en-GB" sz="1600">
            <a:solidFill>
              <a:schemeClr val="tx2"/>
            </a:solidFill>
            <a:latin typeface="+mn-lt"/>
          </a:endParaRPr>
        </a:p>
      </dgm:t>
    </dgm:pt>
    <dgm:pt modelId="{6F353372-CA15-4DA4-894A-C8668BB74C99}" type="parTrans" cxnId="{A658C2CD-03F9-4E8D-A2F3-D9022F1F54AE}">
      <dgm:prSet/>
      <dgm:spPr/>
      <dgm:t>
        <a:bodyPr/>
        <a:lstStyle/>
        <a:p>
          <a:endParaRPr lang="en-GB" sz="1600">
            <a:solidFill>
              <a:schemeClr val="tx2"/>
            </a:solidFill>
            <a:latin typeface="+mn-lt"/>
          </a:endParaRPr>
        </a:p>
      </dgm:t>
    </dgm:pt>
    <dgm:pt modelId="{B615930F-0266-4E3E-BED2-4B8607F88508}">
      <dgm:prSet phldrT="[Text]" custT="1"/>
      <dgm:spPr/>
      <dgm:t>
        <a:bodyPr/>
        <a:lstStyle/>
        <a:p>
          <a:pPr>
            <a:spcAft>
              <a:spcPts val="0"/>
            </a:spcAft>
          </a:pPr>
          <a:r>
            <a:rPr lang="en-GB" sz="2000" b="1" dirty="0">
              <a:solidFill>
                <a:schemeClr val="bg1"/>
              </a:solidFill>
              <a:latin typeface="+mn-lt"/>
            </a:rPr>
            <a:t>Gola Rainforest Conservation</a:t>
          </a:r>
        </a:p>
        <a:p>
          <a:pPr>
            <a:spcAft>
              <a:spcPct val="35000"/>
            </a:spcAft>
          </a:pPr>
          <a:r>
            <a:rPr lang="en-GB" sz="1400" dirty="0">
              <a:solidFill>
                <a:schemeClr val="bg1"/>
              </a:solidFill>
              <a:latin typeface="+mn-lt"/>
            </a:rPr>
            <a:t>Est. 2015</a:t>
          </a:r>
        </a:p>
      </dgm:t>
    </dgm:pt>
    <dgm:pt modelId="{49F209B7-2CCB-41EC-8D92-1CBC15BB221B}" type="sibTrans" cxnId="{62D4A72A-5450-4A4A-BBA4-0CCCD4CB4AAF}">
      <dgm:prSet/>
      <dgm:spPr/>
      <dgm:t>
        <a:bodyPr/>
        <a:lstStyle/>
        <a:p>
          <a:endParaRPr lang="en-GB" sz="1600">
            <a:solidFill>
              <a:schemeClr val="tx2"/>
            </a:solidFill>
            <a:latin typeface="+mn-lt"/>
          </a:endParaRPr>
        </a:p>
      </dgm:t>
    </dgm:pt>
    <dgm:pt modelId="{B227E2F0-ACC9-4BA8-A4A6-F50AF44A67B2}" type="parTrans" cxnId="{62D4A72A-5450-4A4A-BBA4-0CCCD4CB4AAF}">
      <dgm:prSet/>
      <dgm:spPr/>
      <dgm:t>
        <a:bodyPr/>
        <a:lstStyle/>
        <a:p>
          <a:endParaRPr lang="en-GB" sz="1600">
            <a:solidFill>
              <a:schemeClr val="tx2"/>
            </a:solidFill>
            <a:latin typeface="+mn-lt"/>
          </a:endParaRPr>
        </a:p>
      </dgm:t>
    </dgm:pt>
    <dgm:pt modelId="{E8C034D2-D1F2-4044-8206-52E0D7F3B70C}">
      <dgm:prSet custT="1"/>
      <dgm:spPr/>
      <dgm:t>
        <a:bodyPr/>
        <a:lstStyle/>
        <a:p>
          <a:r>
            <a:rPr lang="en-GB" sz="800" b="1" dirty="0">
              <a:solidFill>
                <a:schemeClr val="tx2"/>
              </a:solidFill>
              <a:latin typeface="+mn-lt"/>
            </a:rPr>
            <a:t>Head of Gola </a:t>
          </a:r>
        </a:p>
        <a:p>
          <a:r>
            <a:rPr lang="en-GB" sz="800" b="1" dirty="0">
              <a:solidFill>
                <a:schemeClr val="tx2"/>
              </a:solidFill>
              <a:latin typeface="+mn-lt"/>
            </a:rPr>
            <a:t>Fomba Kanneh</a:t>
          </a:r>
        </a:p>
      </dgm:t>
    </dgm:pt>
    <dgm:pt modelId="{C16D8498-769D-4371-9892-1D3FF0DA0E6E}" type="parTrans" cxnId="{7ECC0CED-86D5-4C4E-9802-2D02131A856D}">
      <dgm:prSet/>
      <dgm:spPr/>
      <dgm:t>
        <a:bodyPr/>
        <a:lstStyle/>
        <a:p>
          <a:endParaRPr lang="en-GB" sz="1600">
            <a:solidFill>
              <a:schemeClr val="tx2"/>
            </a:solidFill>
            <a:latin typeface="+mn-lt"/>
          </a:endParaRPr>
        </a:p>
      </dgm:t>
    </dgm:pt>
    <dgm:pt modelId="{594E806C-78AB-43AE-A0A5-29A9324297E0}" type="sibTrans" cxnId="{7ECC0CED-86D5-4C4E-9802-2D02131A856D}">
      <dgm:prSet/>
      <dgm:spPr/>
      <dgm:t>
        <a:bodyPr/>
        <a:lstStyle/>
        <a:p>
          <a:endParaRPr lang="en-GB" sz="1600">
            <a:solidFill>
              <a:schemeClr val="tx2"/>
            </a:solidFill>
            <a:latin typeface="+mn-lt"/>
          </a:endParaRPr>
        </a:p>
      </dgm:t>
    </dgm:pt>
    <dgm:pt modelId="{3C7413DB-111D-4EB7-8843-D4043EECC80A}">
      <dgm:prSet custT="1"/>
      <dgm:spPr/>
      <dgm:t>
        <a:bodyPr/>
        <a:lstStyle/>
        <a:p>
          <a:r>
            <a:rPr lang="en-GB" sz="700" b="1" dirty="0">
              <a:solidFill>
                <a:schemeClr val="tx2"/>
              </a:solidFill>
              <a:latin typeface="+mn-lt"/>
            </a:rPr>
            <a:t>Park Operations </a:t>
          </a:r>
        </a:p>
      </dgm:t>
    </dgm:pt>
    <dgm:pt modelId="{852D69B1-94CA-4797-860D-F034FB0B732E}" type="parTrans" cxnId="{EED490C9-8FC9-4D15-8757-88F566EF0587}">
      <dgm:prSet/>
      <dgm:spPr/>
      <dgm:t>
        <a:bodyPr/>
        <a:lstStyle/>
        <a:p>
          <a:endParaRPr lang="en-GB" sz="1600">
            <a:solidFill>
              <a:schemeClr val="tx2"/>
            </a:solidFill>
            <a:latin typeface="+mn-lt"/>
          </a:endParaRPr>
        </a:p>
      </dgm:t>
    </dgm:pt>
    <dgm:pt modelId="{106A097E-5F97-42EF-B0CA-DB1F24CCDCC3}" type="sibTrans" cxnId="{EED490C9-8FC9-4D15-8757-88F566EF0587}">
      <dgm:prSet/>
      <dgm:spPr/>
      <dgm:t>
        <a:bodyPr/>
        <a:lstStyle/>
        <a:p>
          <a:endParaRPr lang="en-GB" sz="1600">
            <a:solidFill>
              <a:schemeClr val="tx2"/>
            </a:solidFill>
            <a:latin typeface="+mn-lt"/>
          </a:endParaRPr>
        </a:p>
      </dgm:t>
    </dgm:pt>
    <dgm:pt modelId="{37351E5D-AD4F-41B3-BADE-2F89ED595789}">
      <dgm:prSet custT="1"/>
      <dgm:spPr/>
      <dgm:t>
        <a:bodyPr/>
        <a:lstStyle/>
        <a:p>
          <a:r>
            <a:rPr lang="en-GB" sz="700" b="1" dirty="0">
              <a:solidFill>
                <a:schemeClr val="tx2"/>
              </a:solidFill>
              <a:latin typeface="+mn-lt"/>
            </a:rPr>
            <a:t>Community Development </a:t>
          </a:r>
        </a:p>
      </dgm:t>
    </dgm:pt>
    <dgm:pt modelId="{0D454CDB-117E-4249-9BB7-419AB5C7B26A}" type="parTrans" cxnId="{EA5146F1-458B-4003-8794-1AC283DDE89F}">
      <dgm:prSet/>
      <dgm:spPr/>
      <dgm:t>
        <a:bodyPr/>
        <a:lstStyle/>
        <a:p>
          <a:endParaRPr lang="en-GB" sz="1600">
            <a:solidFill>
              <a:schemeClr val="tx2"/>
            </a:solidFill>
            <a:latin typeface="+mn-lt"/>
          </a:endParaRPr>
        </a:p>
      </dgm:t>
    </dgm:pt>
    <dgm:pt modelId="{15FE0ACC-B633-4F90-A996-2D544246C8EB}" type="sibTrans" cxnId="{EA5146F1-458B-4003-8794-1AC283DDE89F}">
      <dgm:prSet/>
      <dgm:spPr/>
      <dgm:t>
        <a:bodyPr/>
        <a:lstStyle/>
        <a:p>
          <a:endParaRPr lang="en-GB" sz="1600">
            <a:solidFill>
              <a:schemeClr val="tx2"/>
            </a:solidFill>
            <a:latin typeface="+mn-lt"/>
          </a:endParaRPr>
        </a:p>
      </dgm:t>
    </dgm:pt>
    <dgm:pt modelId="{C05BEA37-FE35-4ECE-8461-40B5530CF997}">
      <dgm:prSet custT="1"/>
      <dgm:spPr/>
      <dgm:t>
        <a:bodyPr/>
        <a:lstStyle/>
        <a:p>
          <a:r>
            <a:rPr lang="en-GB" sz="700" b="1" dirty="0">
              <a:solidFill>
                <a:schemeClr val="tx2"/>
              </a:solidFill>
              <a:latin typeface="+mn-lt"/>
            </a:rPr>
            <a:t>Conservation Enterprise</a:t>
          </a:r>
        </a:p>
      </dgm:t>
    </dgm:pt>
    <dgm:pt modelId="{D6404EE6-79D2-45D9-9C0D-D728C9C73065}" type="parTrans" cxnId="{67C30CE7-E045-45E1-8F1B-429A24A40AA4}">
      <dgm:prSet/>
      <dgm:spPr/>
      <dgm:t>
        <a:bodyPr/>
        <a:lstStyle/>
        <a:p>
          <a:endParaRPr lang="en-GB" sz="1600">
            <a:solidFill>
              <a:schemeClr val="tx2"/>
            </a:solidFill>
            <a:latin typeface="+mn-lt"/>
          </a:endParaRPr>
        </a:p>
      </dgm:t>
    </dgm:pt>
    <dgm:pt modelId="{8A86B587-2BEA-4E23-B053-529FA1B63745}" type="sibTrans" cxnId="{67C30CE7-E045-45E1-8F1B-429A24A40AA4}">
      <dgm:prSet/>
      <dgm:spPr/>
      <dgm:t>
        <a:bodyPr/>
        <a:lstStyle/>
        <a:p>
          <a:endParaRPr lang="en-GB" sz="1600">
            <a:solidFill>
              <a:schemeClr val="tx2"/>
            </a:solidFill>
            <a:latin typeface="+mn-lt"/>
          </a:endParaRPr>
        </a:p>
      </dgm:t>
    </dgm:pt>
    <dgm:pt modelId="{6B4C4AC9-589F-46BD-AF0C-99F4E5309CB2}">
      <dgm:prSet custT="1"/>
      <dgm:spPr/>
      <dgm:t>
        <a:bodyPr/>
        <a:lstStyle/>
        <a:p>
          <a:r>
            <a:rPr lang="en-GB" sz="700" b="1" dirty="0">
              <a:solidFill>
                <a:schemeClr val="tx2"/>
              </a:solidFill>
              <a:latin typeface="+mn-lt"/>
            </a:rPr>
            <a:t>Research &amp; Monitoring </a:t>
          </a:r>
        </a:p>
      </dgm:t>
    </dgm:pt>
    <dgm:pt modelId="{B66A84E6-A20C-42D5-B443-AFD0890D30CD}" type="parTrans" cxnId="{4C2DD4AC-8099-4A96-94B4-1BCEEE03F368}">
      <dgm:prSet/>
      <dgm:spPr/>
      <dgm:t>
        <a:bodyPr/>
        <a:lstStyle/>
        <a:p>
          <a:endParaRPr lang="en-GB" sz="1600">
            <a:solidFill>
              <a:schemeClr val="tx2"/>
            </a:solidFill>
            <a:latin typeface="+mn-lt"/>
          </a:endParaRPr>
        </a:p>
      </dgm:t>
    </dgm:pt>
    <dgm:pt modelId="{761A055C-2813-473C-8A30-1839C7E693D8}" type="sibTrans" cxnId="{4C2DD4AC-8099-4A96-94B4-1BCEEE03F368}">
      <dgm:prSet/>
      <dgm:spPr/>
      <dgm:t>
        <a:bodyPr/>
        <a:lstStyle/>
        <a:p>
          <a:endParaRPr lang="en-GB" sz="1600">
            <a:solidFill>
              <a:schemeClr val="tx2"/>
            </a:solidFill>
            <a:latin typeface="+mn-lt"/>
          </a:endParaRPr>
        </a:p>
      </dgm:t>
    </dgm:pt>
    <dgm:pt modelId="{FC7F5B56-FD18-4EB8-ADBF-7567DF5C20C4}">
      <dgm:prSet custT="1"/>
      <dgm:spPr/>
      <dgm:t>
        <a:bodyPr/>
        <a:lstStyle/>
        <a:p>
          <a:r>
            <a:rPr lang="en-GB" sz="700" b="1" dirty="0">
              <a:solidFill>
                <a:schemeClr val="tx2"/>
              </a:solidFill>
              <a:latin typeface="+mn-lt"/>
            </a:rPr>
            <a:t>Finance REDD</a:t>
          </a:r>
        </a:p>
      </dgm:t>
    </dgm:pt>
    <dgm:pt modelId="{F24224F5-1D61-430D-BB5D-4E98B4125605}" type="parTrans" cxnId="{5A35C0C8-E23E-49B5-837D-54743C6A6B14}">
      <dgm:prSet/>
      <dgm:spPr/>
      <dgm:t>
        <a:bodyPr/>
        <a:lstStyle/>
        <a:p>
          <a:endParaRPr lang="en-GB" sz="1600">
            <a:solidFill>
              <a:schemeClr val="tx2"/>
            </a:solidFill>
            <a:latin typeface="+mn-lt"/>
          </a:endParaRPr>
        </a:p>
      </dgm:t>
    </dgm:pt>
    <dgm:pt modelId="{43512283-1DD9-42B6-BAB2-7CC1C1A28A8A}" type="sibTrans" cxnId="{5A35C0C8-E23E-49B5-837D-54743C6A6B14}">
      <dgm:prSet/>
      <dgm:spPr/>
      <dgm:t>
        <a:bodyPr/>
        <a:lstStyle/>
        <a:p>
          <a:endParaRPr lang="en-GB" sz="1600">
            <a:solidFill>
              <a:schemeClr val="tx2"/>
            </a:solidFill>
            <a:latin typeface="+mn-lt"/>
          </a:endParaRPr>
        </a:p>
      </dgm:t>
    </dgm:pt>
    <dgm:pt modelId="{C58F85DA-BD39-4307-8ABE-825D8B8CAD56}">
      <dgm:prSet custT="1"/>
      <dgm:spPr/>
      <dgm:t>
        <a:bodyPr/>
        <a:lstStyle/>
        <a:p>
          <a:r>
            <a:rPr lang="en-GB" sz="700" b="1" dirty="0">
              <a:solidFill>
                <a:schemeClr val="tx2"/>
              </a:solidFill>
              <a:latin typeface="+mn-lt"/>
            </a:rPr>
            <a:t>Administration</a:t>
          </a:r>
        </a:p>
      </dgm:t>
    </dgm:pt>
    <dgm:pt modelId="{783F153F-7A6D-4B60-BD64-373C685FDDD1}" type="parTrans" cxnId="{6052618E-DC3B-4903-8E57-1CD754F5BB8F}">
      <dgm:prSet/>
      <dgm:spPr/>
      <dgm:t>
        <a:bodyPr/>
        <a:lstStyle/>
        <a:p>
          <a:endParaRPr lang="en-GB" sz="1600">
            <a:solidFill>
              <a:schemeClr val="tx2"/>
            </a:solidFill>
            <a:latin typeface="+mn-lt"/>
          </a:endParaRPr>
        </a:p>
      </dgm:t>
    </dgm:pt>
    <dgm:pt modelId="{43EEC70F-C1AB-420C-A106-7F60E908730C}" type="sibTrans" cxnId="{6052618E-DC3B-4903-8E57-1CD754F5BB8F}">
      <dgm:prSet/>
      <dgm:spPr/>
      <dgm:t>
        <a:bodyPr/>
        <a:lstStyle/>
        <a:p>
          <a:endParaRPr lang="en-GB" sz="1600">
            <a:solidFill>
              <a:schemeClr val="tx2"/>
            </a:solidFill>
            <a:latin typeface="+mn-lt"/>
          </a:endParaRPr>
        </a:p>
      </dgm:t>
    </dgm:pt>
    <dgm:pt modelId="{5C05418F-5BB0-44D9-AFBC-51C474C24DA2}">
      <dgm:prSet custT="1"/>
      <dgm:spPr>
        <a:noFill/>
      </dgm:spPr>
      <dgm:t>
        <a:bodyPr/>
        <a:lstStyle/>
        <a:p>
          <a:r>
            <a:rPr lang="en-GB" sz="2000" dirty="0">
              <a:solidFill>
                <a:schemeClr val="tx2"/>
              </a:solidFill>
              <a:latin typeface="+mj-lt"/>
            </a:rPr>
            <a:t>Departments</a:t>
          </a:r>
        </a:p>
      </dgm:t>
    </dgm:pt>
    <dgm:pt modelId="{22DF1B90-1BFA-4DBB-A370-45E85304876A}" type="parTrans" cxnId="{7750BA94-1066-4B7B-8B45-3E6111D5C3C8}">
      <dgm:prSet/>
      <dgm:spPr/>
      <dgm:t>
        <a:bodyPr/>
        <a:lstStyle/>
        <a:p>
          <a:endParaRPr lang="en-GB" sz="1600">
            <a:solidFill>
              <a:schemeClr val="tx2"/>
            </a:solidFill>
            <a:latin typeface="+mn-lt"/>
          </a:endParaRPr>
        </a:p>
      </dgm:t>
    </dgm:pt>
    <dgm:pt modelId="{3FDDF03B-1807-443C-A2EA-32B8192A2537}" type="sibTrans" cxnId="{7750BA94-1066-4B7B-8B45-3E6111D5C3C8}">
      <dgm:prSet custScaleX="128330" custScaleY="673167" custLinFactX="-500000" custLinFactY="-418698" custLinFactNeighborX="-507775" custLinFactNeighborY="-500000"/>
      <dgm:spPr>
        <a:xfrm>
          <a:off x="1" y="3158053"/>
          <a:ext cx="725767" cy="730051"/>
        </a:xfrm>
        <a:prstGeom prst="rect">
          <a:avLst/>
        </a:prstGeom>
      </dgm:spPr>
      <dgm:t>
        <a:bodyPr/>
        <a:lstStyle/>
        <a:p>
          <a:pPr>
            <a:buNone/>
          </a:pPr>
          <a:endParaRPr lang="en-GB" sz="1600" b="1" dirty="0">
            <a:solidFill>
              <a:schemeClr val="tx2"/>
            </a:solidFill>
            <a:latin typeface="+mn-lt"/>
            <a:ea typeface="+mn-ea"/>
            <a:cs typeface="+mn-cs"/>
          </a:endParaRPr>
        </a:p>
      </dgm:t>
    </dgm:pt>
    <dgm:pt modelId="{13C752A6-BB35-4319-A190-923D5E9FBC4D}">
      <dgm:prSet custT="1"/>
      <dgm:spPr/>
      <dgm:t>
        <a:bodyPr/>
        <a:lstStyle/>
        <a:p>
          <a:r>
            <a:rPr lang="en-GB" sz="700" b="1" dirty="0">
              <a:solidFill>
                <a:schemeClr val="tx2"/>
              </a:solidFill>
              <a:latin typeface="+mn-lt"/>
            </a:rPr>
            <a:t>Human Resources</a:t>
          </a:r>
        </a:p>
      </dgm:t>
    </dgm:pt>
    <dgm:pt modelId="{790FC7F6-0FCD-4312-9480-90C8053CDCBC}" type="parTrans" cxnId="{8745CB4A-637A-489F-BBD9-8F2DBBD6E802}">
      <dgm:prSet/>
      <dgm:spPr/>
      <dgm:t>
        <a:bodyPr/>
        <a:lstStyle/>
        <a:p>
          <a:endParaRPr lang="en-GB" sz="1600">
            <a:solidFill>
              <a:schemeClr val="tx2"/>
            </a:solidFill>
            <a:latin typeface="+mn-lt"/>
          </a:endParaRPr>
        </a:p>
      </dgm:t>
    </dgm:pt>
    <dgm:pt modelId="{A686D522-5666-4DDC-AF9C-9646BA069E93}" type="sibTrans" cxnId="{8745CB4A-637A-489F-BBD9-8F2DBBD6E802}">
      <dgm:prSet/>
      <dgm:spPr/>
      <dgm:t>
        <a:bodyPr/>
        <a:lstStyle/>
        <a:p>
          <a:endParaRPr lang="en-GB" sz="1600">
            <a:solidFill>
              <a:schemeClr val="tx2"/>
            </a:solidFill>
            <a:latin typeface="+mn-lt"/>
          </a:endParaRPr>
        </a:p>
      </dgm:t>
    </dgm:pt>
    <dgm:pt modelId="{8520FDA8-F6BC-46E0-B393-A773E4ECD65B}">
      <dgm:prSet phldrT="[Text]" custT="1"/>
      <dgm:spPr/>
      <dgm:t>
        <a:bodyPr/>
        <a:lstStyle/>
        <a:p>
          <a:r>
            <a:rPr lang="en-GB" sz="800" b="1" dirty="0" err="1">
              <a:solidFill>
                <a:schemeClr val="bg1"/>
              </a:solidFill>
              <a:latin typeface="+mn-lt"/>
            </a:rPr>
            <a:t>MoECC</a:t>
          </a:r>
          <a:endParaRPr lang="en-GB" sz="800" b="1" dirty="0">
            <a:solidFill>
              <a:schemeClr val="bg1"/>
            </a:solidFill>
            <a:latin typeface="+mn-lt"/>
          </a:endParaRPr>
        </a:p>
        <a:p>
          <a:r>
            <a:rPr lang="en-GB" sz="800" b="1" dirty="0" err="1">
              <a:solidFill>
                <a:schemeClr val="bg1"/>
              </a:solidFill>
              <a:latin typeface="+mn-lt"/>
            </a:rPr>
            <a:t>Jiwoh</a:t>
          </a:r>
          <a:r>
            <a:rPr lang="en-GB" sz="800" b="1" dirty="0">
              <a:solidFill>
                <a:schemeClr val="bg1"/>
              </a:solidFill>
              <a:latin typeface="+mn-lt"/>
            </a:rPr>
            <a:t> Abdulai</a:t>
          </a:r>
        </a:p>
      </dgm:t>
    </dgm:pt>
    <dgm:pt modelId="{3210F314-39D3-42FF-9ECB-908060AD4B64}" type="sibTrans" cxnId="{15BAB7E5-6325-4C32-91E5-DCC0DCC8577D}">
      <dgm:prSet/>
      <dgm:spPr/>
      <dgm:t>
        <a:bodyPr/>
        <a:lstStyle/>
        <a:p>
          <a:endParaRPr lang="en-GB" sz="1600">
            <a:solidFill>
              <a:schemeClr val="tx2"/>
            </a:solidFill>
            <a:latin typeface="+mn-lt"/>
          </a:endParaRPr>
        </a:p>
      </dgm:t>
    </dgm:pt>
    <dgm:pt modelId="{73225F20-74F7-4BCA-A841-1BA1B5A8C5D5}" type="parTrans" cxnId="{15BAB7E5-6325-4C32-91E5-DCC0DCC8577D}">
      <dgm:prSet/>
      <dgm:spPr/>
      <dgm:t>
        <a:bodyPr/>
        <a:lstStyle/>
        <a:p>
          <a:endParaRPr lang="en-GB" sz="1600">
            <a:solidFill>
              <a:schemeClr val="tx2"/>
            </a:solidFill>
            <a:latin typeface="+mn-lt"/>
          </a:endParaRPr>
        </a:p>
      </dgm:t>
    </dgm:pt>
    <dgm:pt modelId="{8816B90C-44CE-4190-A57A-7CA1D7337215}">
      <dgm:prSet custT="1"/>
      <dgm:spPr/>
      <dgm:t>
        <a:bodyPr/>
        <a:lstStyle/>
        <a:p>
          <a:r>
            <a:rPr lang="en-GB" sz="700" b="1" dirty="0">
              <a:solidFill>
                <a:schemeClr val="tx2"/>
              </a:solidFill>
              <a:latin typeface="+mn-lt"/>
            </a:rPr>
            <a:t>Finance Grants</a:t>
          </a:r>
        </a:p>
      </dgm:t>
    </dgm:pt>
    <dgm:pt modelId="{FE6D35FB-D9FD-4D2B-9DED-D7D78B8F106F}" type="sibTrans" cxnId="{93C3B775-0C99-4037-A633-EBC7B1ADB3E3}">
      <dgm:prSet/>
      <dgm:spPr/>
      <dgm:t>
        <a:bodyPr/>
        <a:lstStyle/>
        <a:p>
          <a:endParaRPr lang="en-GB" sz="1600">
            <a:solidFill>
              <a:schemeClr val="tx2"/>
            </a:solidFill>
            <a:latin typeface="+mn-lt"/>
          </a:endParaRPr>
        </a:p>
      </dgm:t>
    </dgm:pt>
    <dgm:pt modelId="{40CAC542-2EE1-4B6B-BC0C-D96261387F21}" type="parTrans" cxnId="{93C3B775-0C99-4037-A633-EBC7B1ADB3E3}">
      <dgm:prSet/>
      <dgm:spPr/>
      <dgm:t>
        <a:bodyPr/>
        <a:lstStyle/>
        <a:p>
          <a:endParaRPr lang="en-GB" sz="1600">
            <a:solidFill>
              <a:schemeClr val="tx2"/>
            </a:solidFill>
            <a:latin typeface="+mn-lt"/>
          </a:endParaRPr>
        </a:p>
      </dgm:t>
    </dgm:pt>
    <dgm:pt modelId="{8DE45650-56F8-6C46-99E7-2FEDFD2029A1}">
      <dgm:prSet custT="1"/>
      <dgm:spPr/>
      <dgm:t>
        <a:bodyPr/>
        <a:lstStyle/>
        <a:p>
          <a:r>
            <a:rPr lang="en-GB" sz="800" b="1" dirty="0">
              <a:solidFill>
                <a:schemeClr val="tx2"/>
              </a:solidFill>
            </a:rPr>
            <a:t>Country Manager RSPB</a:t>
          </a:r>
          <a:br>
            <a:rPr lang="en-GB" sz="800" b="1" dirty="0">
              <a:solidFill>
                <a:schemeClr val="tx2"/>
              </a:solidFill>
            </a:rPr>
          </a:br>
          <a:r>
            <a:rPr lang="en-GB" sz="800" b="1" dirty="0" err="1">
              <a:solidFill>
                <a:schemeClr val="tx2"/>
              </a:solidFill>
            </a:rPr>
            <a:t>Alade</a:t>
          </a:r>
          <a:r>
            <a:rPr lang="en-GB" sz="800" b="1" dirty="0">
              <a:solidFill>
                <a:schemeClr val="tx2"/>
              </a:solidFill>
            </a:rPr>
            <a:t> Adeleke</a:t>
          </a:r>
        </a:p>
      </dgm:t>
    </dgm:pt>
    <dgm:pt modelId="{8E266176-BBEF-1A48-A0D2-FAF5CA57B46E}" type="parTrans" cxnId="{627D6881-B208-1D41-8EC7-8A045426F7EE}">
      <dgm:prSet/>
      <dgm:spPr/>
      <dgm:t>
        <a:bodyPr/>
        <a:lstStyle/>
        <a:p>
          <a:endParaRPr lang="en-GB">
            <a:solidFill>
              <a:schemeClr val="tx2"/>
            </a:solidFill>
          </a:endParaRPr>
        </a:p>
      </dgm:t>
    </dgm:pt>
    <dgm:pt modelId="{E37B7AAF-1DE8-5A40-9663-C902AE10EBF6}" type="sibTrans" cxnId="{627D6881-B208-1D41-8EC7-8A045426F7EE}">
      <dgm:prSet/>
      <dgm:spPr/>
      <dgm:t>
        <a:bodyPr/>
        <a:lstStyle/>
        <a:p>
          <a:endParaRPr lang="en-GB">
            <a:solidFill>
              <a:schemeClr val="tx2"/>
            </a:solidFill>
          </a:endParaRPr>
        </a:p>
      </dgm:t>
    </dgm:pt>
    <dgm:pt modelId="{41172F54-B26B-4038-90AA-B8405D729AB8}" type="pres">
      <dgm:prSet presAssocID="{B633DBD7-212F-4A5C-82B8-2D14FDFEC65F}" presName="mainComposite" presStyleCnt="0">
        <dgm:presLayoutVars>
          <dgm:chPref val="1"/>
          <dgm:dir/>
          <dgm:animOne val="branch"/>
          <dgm:animLvl val="lvl"/>
          <dgm:resizeHandles val="exact"/>
        </dgm:presLayoutVars>
      </dgm:prSet>
      <dgm:spPr/>
    </dgm:pt>
    <dgm:pt modelId="{02845274-F2A6-4AFF-A1FD-AADD75466BA2}" type="pres">
      <dgm:prSet presAssocID="{B633DBD7-212F-4A5C-82B8-2D14FDFEC65F}" presName="hierFlow" presStyleCnt="0"/>
      <dgm:spPr/>
    </dgm:pt>
    <dgm:pt modelId="{1DFA6B51-08F7-4B41-A3FE-1E072F458C86}" type="pres">
      <dgm:prSet presAssocID="{B633DBD7-212F-4A5C-82B8-2D14FDFEC65F}" presName="firstBuf" presStyleCnt="0"/>
      <dgm:spPr/>
    </dgm:pt>
    <dgm:pt modelId="{9DEBE130-2F30-4FA1-9053-4D08E9272AB9}" type="pres">
      <dgm:prSet presAssocID="{B633DBD7-212F-4A5C-82B8-2D14FDFEC65F}" presName="hierChild1" presStyleCnt="0">
        <dgm:presLayoutVars>
          <dgm:chPref val="1"/>
          <dgm:animOne val="branch"/>
          <dgm:animLvl val="lvl"/>
        </dgm:presLayoutVars>
      </dgm:prSet>
      <dgm:spPr/>
    </dgm:pt>
    <dgm:pt modelId="{9DCDB331-F563-4896-8AC1-C60064BDF339}" type="pres">
      <dgm:prSet presAssocID="{B615930F-0266-4E3E-BED2-4B8607F88508}" presName="Name14" presStyleCnt="0"/>
      <dgm:spPr/>
    </dgm:pt>
    <dgm:pt modelId="{7B09388A-99EE-4AEA-B665-FF0A72088804}" type="pres">
      <dgm:prSet presAssocID="{B615930F-0266-4E3E-BED2-4B8607F88508}" presName="level1Shape" presStyleLbl="node0" presStyleIdx="0" presStyleCnt="1" custScaleX="853397" custScaleY="214509" custLinFactX="-100000" custLinFactNeighborX="-177482" custLinFactNeighborY="83390">
        <dgm:presLayoutVars>
          <dgm:chPref val="3"/>
        </dgm:presLayoutVars>
      </dgm:prSet>
      <dgm:spPr/>
    </dgm:pt>
    <dgm:pt modelId="{616C4753-8C7B-4B01-BEED-625CD89A161B}" type="pres">
      <dgm:prSet presAssocID="{B615930F-0266-4E3E-BED2-4B8607F88508}" presName="hierChild2" presStyleCnt="0"/>
      <dgm:spPr/>
    </dgm:pt>
    <dgm:pt modelId="{9D4EA1AD-6A08-45BA-977F-E0EE7BCA25E7}" type="pres">
      <dgm:prSet presAssocID="{73225F20-74F7-4BCA-A841-1BA1B5A8C5D5}" presName="Name19" presStyleLbl="parChTrans1D2" presStyleIdx="0" presStyleCnt="3"/>
      <dgm:spPr/>
    </dgm:pt>
    <dgm:pt modelId="{C07C5BD3-8E7C-4FB3-93F6-A8D82174FE47}" type="pres">
      <dgm:prSet presAssocID="{8520FDA8-F6BC-46E0-B393-A773E4ECD65B}" presName="Name21" presStyleCnt="0"/>
      <dgm:spPr/>
    </dgm:pt>
    <dgm:pt modelId="{3FD27109-551E-45D9-9A20-60F92AC297E1}" type="pres">
      <dgm:prSet presAssocID="{8520FDA8-F6BC-46E0-B393-A773E4ECD65B}" presName="level2Shape" presStyleLbl="node2" presStyleIdx="0" presStyleCnt="3" custScaleX="250441" custLinFactX="61" custLinFactY="56281" custLinFactNeighborX="100000" custLinFactNeighborY="100000"/>
      <dgm:spPr/>
    </dgm:pt>
    <dgm:pt modelId="{A5979B03-BA27-46FD-9BDF-0A50C39E8E92}" type="pres">
      <dgm:prSet presAssocID="{8520FDA8-F6BC-46E0-B393-A773E4ECD65B}" presName="hierChild3" presStyleCnt="0"/>
      <dgm:spPr/>
    </dgm:pt>
    <dgm:pt modelId="{084EF617-AE86-4ED8-AA0C-3C99A7C235C0}" type="pres">
      <dgm:prSet presAssocID="{E0E7A396-82C4-4E48-A097-528C1DBF6903}" presName="Name19" presStyleLbl="parChTrans1D3" presStyleIdx="0" presStyleCnt="4"/>
      <dgm:spPr/>
    </dgm:pt>
    <dgm:pt modelId="{5D175A60-52C7-41DB-AD8B-A795C55B1461}" type="pres">
      <dgm:prSet presAssocID="{1BE2F424-5ABF-4924-BDF4-C26185370EDB}" presName="Name21" presStyleCnt="0"/>
      <dgm:spPr/>
    </dgm:pt>
    <dgm:pt modelId="{CEA5B415-6DD0-46FC-AD3C-91329588DC79}" type="pres">
      <dgm:prSet presAssocID="{1BE2F424-5ABF-4924-BDF4-C26185370EDB}" presName="level2Shape" presStyleLbl="node3" presStyleIdx="0" presStyleCnt="4" custScaleX="238047" custLinFactX="200000" custLinFactY="78152" custLinFactNeighborX="249050" custLinFactNeighborY="100000"/>
      <dgm:spPr/>
    </dgm:pt>
    <dgm:pt modelId="{72D2CE70-9988-4B71-971C-4A0A5BA1987D}" type="pres">
      <dgm:prSet presAssocID="{1BE2F424-5ABF-4924-BDF4-C26185370EDB}" presName="hierChild3" presStyleCnt="0"/>
      <dgm:spPr/>
    </dgm:pt>
    <dgm:pt modelId="{D1D9F444-ABC8-420F-9866-F0290EB89B74}" type="pres">
      <dgm:prSet presAssocID="{6F353372-CA15-4DA4-894A-C8668BB74C99}" presName="Name19" presStyleLbl="parChTrans1D3" presStyleIdx="1" presStyleCnt="4"/>
      <dgm:spPr/>
    </dgm:pt>
    <dgm:pt modelId="{CE192BC6-7765-4239-B70C-C8DD9601B8D1}" type="pres">
      <dgm:prSet presAssocID="{94320CE1-A361-4159-81D5-141BCC129B4F}" presName="Name21" presStyleCnt="0"/>
      <dgm:spPr/>
    </dgm:pt>
    <dgm:pt modelId="{25809B93-422C-42EE-BB74-5B9E9FC0D9AF}" type="pres">
      <dgm:prSet presAssocID="{94320CE1-A361-4159-81D5-141BCC129B4F}" presName="level2Shape" presStyleLbl="node3" presStyleIdx="1" presStyleCnt="4" custScaleX="289323" custLinFactX="-32040" custLinFactY="78152" custLinFactNeighborX="-100000" custLinFactNeighborY="100000"/>
      <dgm:spPr/>
    </dgm:pt>
    <dgm:pt modelId="{05D924BC-CE04-4590-ACB0-50372BBAB8A5}" type="pres">
      <dgm:prSet presAssocID="{94320CE1-A361-4159-81D5-141BCC129B4F}" presName="hierChild3" presStyleCnt="0"/>
      <dgm:spPr/>
    </dgm:pt>
    <dgm:pt modelId="{286A59DF-7539-40D5-887E-00587550C666}" type="pres">
      <dgm:prSet presAssocID="{C16D8498-769D-4371-9892-1D3FF0DA0E6E}" presName="Name19" presStyleLbl="parChTrans1D4" presStyleIdx="0" presStyleCnt="10"/>
      <dgm:spPr/>
    </dgm:pt>
    <dgm:pt modelId="{8B51467F-FA0B-4922-9F82-14BC6D53B882}" type="pres">
      <dgm:prSet presAssocID="{E8C034D2-D1F2-4044-8206-52E0D7F3B70C}" presName="Name21" presStyleCnt="0"/>
      <dgm:spPr/>
    </dgm:pt>
    <dgm:pt modelId="{506F5A9C-909B-4223-B82E-70F44232DA3E}" type="pres">
      <dgm:prSet presAssocID="{E8C034D2-D1F2-4044-8206-52E0D7F3B70C}" presName="level2Shape" presStyleLbl="node4" presStyleIdx="0" presStyleCnt="10" custScaleX="213621" custLinFactY="100000" custLinFactNeighborX="-43928" custLinFactNeighborY="101765"/>
      <dgm:spPr/>
    </dgm:pt>
    <dgm:pt modelId="{2AA04340-183A-4733-AAEF-30E9463A43C3}" type="pres">
      <dgm:prSet presAssocID="{E8C034D2-D1F2-4044-8206-52E0D7F3B70C}" presName="hierChild3" presStyleCnt="0"/>
      <dgm:spPr/>
    </dgm:pt>
    <dgm:pt modelId="{6C556383-4C3F-42DB-BC76-0CFD809654DE}" type="pres">
      <dgm:prSet presAssocID="{852D69B1-94CA-4797-860D-F034FB0B732E}" presName="Name19" presStyleLbl="parChTrans1D4" presStyleIdx="1" presStyleCnt="10"/>
      <dgm:spPr/>
    </dgm:pt>
    <dgm:pt modelId="{368C8086-C4B1-4E47-BFBE-DEC301B30DCB}" type="pres">
      <dgm:prSet presAssocID="{3C7413DB-111D-4EB7-8843-D4043EECC80A}" presName="Name21" presStyleCnt="0"/>
      <dgm:spPr/>
    </dgm:pt>
    <dgm:pt modelId="{0A41946D-02DB-48F0-B8F5-7D6FAE0E1FD0}" type="pres">
      <dgm:prSet presAssocID="{3C7413DB-111D-4EB7-8843-D4043EECC80A}" presName="level2Shape" presStyleLbl="node4" presStyleIdx="1" presStyleCnt="10" custScaleX="135769" custScaleY="141672" custLinFactY="100000" custLinFactNeighborX="-13539" custLinFactNeighborY="139171"/>
      <dgm:spPr/>
    </dgm:pt>
    <dgm:pt modelId="{32C0E329-FDCA-4861-90F3-5FEB4A79F214}" type="pres">
      <dgm:prSet presAssocID="{3C7413DB-111D-4EB7-8843-D4043EECC80A}" presName="hierChild3" presStyleCnt="0"/>
      <dgm:spPr/>
    </dgm:pt>
    <dgm:pt modelId="{55842351-752A-4BC4-A094-A73C4624AB72}" type="pres">
      <dgm:prSet presAssocID="{0D454CDB-117E-4249-9BB7-419AB5C7B26A}" presName="Name19" presStyleLbl="parChTrans1D4" presStyleIdx="2" presStyleCnt="10"/>
      <dgm:spPr/>
    </dgm:pt>
    <dgm:pt modelId="{44EC9874-245A-41EF-B0E1-1478C6944CB2}" type="pres">
      <dgm:prSet presAssocID="{37351E5D-AD4F-41B3-BADE-2F89ED595789}" presName="Name21" presStyleCnt="0"/>
      <dgm:spPr/>
    </dgm:pt>
    <dgm:pt modelId="{D99BEB98-46C6-408A-803F-5676763D694B}" type="pres">
      <dgm:prSet presAssocID="{37351E5D-AD4F-41B3-BADE-2F89ED595789}" presName="level2Shape" presStyleLbl="node4" presStyleIdx="2" presStyleCnt="10" custScaleX="163142" custScaleY="143473" custLinFactY="100000" custLinFactNeighborX="-16645" custLinFactNeighborY="140137"/>
      <dgm:spPr/>
    </dgm:pt>
    <dgm:pt modelId="{0E598AEE-29FC-4B42-AFAA-C19C9D929F27}" type="pres">
      <dgm:prSet presAssocID="{37351E5D-AD4F-41B3-BADE-2F89ED595789}" presName="hierChild3" presStyleCnt="0"/>
      <dgm:spPr/>
    </dgm:pt>
    <dgm:pt modelId="{70FACB1E-232C-4AC6-8D26-F22257759189}" type="pres">
      <dgm:prSet presAssocID="{D6404EE6-79D2-45D9-9C0D-D728C9C73065}" presName="Name19" presStyleLbl="parChTrans1D4" presStyleIdx="3" presStyleCnt="10"/>
      <dgm:spPr/>
    </dgm:pt>
    <dgm:pt modelId="{370B88CC-AC17-47BD-BDA6-62BED3134B06}" type="pres">
      <dgm:prSet presAssocID="{C05BEA37-FE35-4ECE-8461-40B5530CF997}" presName="Name21" presStyleCnt="0"/>
      <dgm:spPr/>
    </dgm:pt>
    <dgm:pt modelId="{0E11C0FF-CAAF-4684-960C-526FB501CC8E}" type="pres">
      <dgm:prSet presAssocID="{C05BEA37-FE35-4ECE-8461-40B5530CF997}" presName="level2Shape" presStyleLbl="node4" presStyleIdx="3" presStyleCnt="10" custScaleX="131564" custScaleY="137649" custLinFactY="100000" custLinFactNeighborX="-20716" custLinFactNeighborY="141486"/>
      <dgm:spPr/>
    </dgm:pt>
    <dgm:pt modelId="{EB9B356E-B278-4463-A154-F1E770FD24D5}" type="pres">
      <dgm:prSet presAssocID="{C05BEA37-FE35-4ECE-8461-40B5530CF997}" presName="hierChild3" presStyleCnt="0"/>
      <dgm:spPr/>
    </dgm:pt>
    <dgm:pt modelId="{B6D183F5-1A80-47B4-AB9F-150122809D02}" type="pres">
      <dgm:prSet presAssocID="{B66A84E6-A20C-42D5-B443-AFD0890D30CD}" presName="Name19" presStyleLbl="parChTrans1D4" presStyleIdx="4" presStyleCnt="10"/>
      <dgm:spPr/>
    </dgm:pt>
    <dgm:pt modelId="{4A22A207-CA8F-4482-B002-43F7FBA5D993}" type="pres">
      <dgm:prSet presAssocID="{6B4C4AC9-589F-46BD-AF0C-99F4E5309CB2}" presName="Name21" presStyleCnt="0"/>
      <dgm:spPr/>
    </dgm:pt>
    <dgm:pt modelId="{B32DFCB8-3B51-4BFF-9EAD-1C6855EECDC0}" type="pres">
      <dgm:prSet presAssocID="{6B4C4AC9-589F-46BD-AF0C-99F4E5309CB2}" presName="level2Shape" presStyleLbl="node4" presStyleIdx="4" presStyleCnt="10" custScaleX="121973" custScaleY="137450" custLinFactY="100000" custLinFactNeighborX="-16645" custLinFactNeighborY="140114"/>
      <dgm:spPr/>
    </dgm:pt>
    <dgm:pt modelId="{78C293E4-333F-465A-A712-657BC4F6E544}" type="pres">
      <dgm:prSet presAssocID="{6B4C4AC9-589F-46BD-AF0C-99F4E5309CB2}" presName="hierChild3" presStyleCnt="0"/>
      <dgm:spPr/>
    </dgm:pt>
    <dgm:pt modelId="{70AACC4B-14D9-4604-A9E9-29E3D1DA3BF9}" type="pres">
      <dgm:prSet presAssocID="{F24224F5-1D61-430D-BB5D-4E98B4125605}" presName="Name19" presStyleLbl="parChTrans1D4" presStyleIdx="5" presStyleCnt="10"/>
      <dgm:spPr/>
    </dgm:pt>
    <dgm:pt modelId="{B6C3D002-F528-439C-A8CB-ED88B91B35FB}" type="pres">
      <dgm:prSet presAssocID="{FC7F5B56-FD18-4EB8-ADBF-7567DF5C20C4}" presName="Name21" presStyleCnt="0"/>
      <dgm:spPr/>
    </dgm:pt>
    <dgm:pt modelId="{EAAE6D39-A0C3-4FAB-9076-1B3F32E70CE2}" type="pres">
      <dgm:prSet presAssocID="{FC7F5B56-FD18-4EB8-ADBF-7567DF5C20C4}" presName="level2Shape" presStyleLbl="node4" presStyleIdx="5" presStyleCnt="10" custScaleX="113591" custScaleY="131998" custLinFactY="100000" custLinFactNeighborX="-13491" custLinFactNeighborY="139671"/>
      <dgm:spPr/>
    </dgm:pt>
    <dgm:pt modelId="{F1998CF0-3A5E-4E3E-9F46-DE12AC992766}" type="pres">
      <dgm:prSet presAssocID="{FC7F5B56-FD18-4EB8-ADBF-7567DF5C20C4}" presName="hierChild3" presStyleCnt="0"/>
      <dgm:spPr/>
    </dgm:pt>
    <dgm:pt modelId="{4FB16C1F-CC64-488F-98F9-EA0C8892C985}" type="pres">
      <dgm:prSet presAssocID="{40CAC542-2EE1-4B6B-BC0C-D96261387F21}" presName="Name19" presStyleLbl="parChTrans1D4" presStyleIdx="6" presStyleCnt="10"/>
      <dgm:spPr/>
    </dgm:pt>
    <dgm:pt modelId="{A97443C3-F960-471D-B39A-A22EB297DED3}" type="pres">
      <dgm:prSet presAssocID="{8816B90C-44CE-4190-A57A-7CA1D7337215}" presName="Name21" presStyleCnt="0"/>
      <dgm:spPr/>
    </dgm:pt>
    <dgm:pt modelId="{36011B43-74DE-452D-97CE-AC0B9E756B85}" type="pres">
      <dgm:prSet presAssocID="{8816B90C-44CE-4190-A57A-7CA1D7337215}" presName="level2Shape" presStyleLbl="node4" presStyleIdx="6" presStyleCnt="10" custScaleX="102627" custScaleY="128348" custLinFactY="100000" custLinFactNeighborX="-15385" custLinFactNeighborY="141482"/>
      <dgm:spPr/>
    </dgm:pt>
    <dgm:pt modelId="{4585BB75-5348-4031-BB3D-A97D1C7C368B}" type="pres">
      <dgm:prSet presAssocID="{8816B90C-44CE-4190-A57A-7CA1D7337215}" presName="hierChild3" presStyleCnt="0"/>
      <dgm:spPr/>
    </dgm:pt>
    <dgm:pt modelId="{81E5F428-D04D-4238-B9C8-A1A0AEFBBFF5}" type="pres">
      <dgm:prSet presAssocID="{783F153F-7A6D-4B60-BD64-373C685FDDD1}" presName="Name19" presStyleLbl="parChTrans1D4" presStyleIdx="7" presStyleCnt="10"/>
      <dgm:spPr/>
    </dgm:pt>
    <dgm:pt modelId="{8A48F2DC-152C-4B92-B5D9-1B000FCE0FD1}" type="pres">
      <dgm:prSet presAssocID="{C58F85DA-BD39-4307-8ABE-825D8B8CAD56}" presName="Name21" presStyleCnt="0"/>
      <dgm:spPr/>
    </dgm:pt>
    <dgm:pt modelId="{8B256EB1-250F-4E77-8D83-DCEF50837E90}" type="pres">
      <dgm:prSet presAssocID="{C58F85DA-BD39-4307-8ABE-825D8B8CAD56}" presName="level2Shape" presStyleLbl="node4" presStyleIdx="7" presStyleCnt="10" custScaleX="149537" custScaleY="129387" custLinFactY="100000" custLinFactNeighborX="-13539" custLinFactNeighborY="141077"/>
      <dgm:spPr/>
    </dgm:pt>
    <dgm:pt modelId="{992B9747-6428-4E98-A797-EF3D3162C44D}" type="pres">
      <dgm:prSet presAssocID="{C58F85DA-BD39-4307-8ABE-825D8B8CAD56}" presName="hierChild3" presStyleCnt="0"/>
      <dgm:spPr/>
    </dgm:pt>
    <dgm:pt modelId="{A34A3BE3-657A-4082-8F13-057441E73A24}" type="pres">
      <dgm:prSet presAssocID="{790FC7F6-0FCD-4312-9480-90C8053CDCBC}" presName="Name19" presStyleLbl="parChTrans1D4" presStyleIdx="8" presStyleCnt="10"/>
      <dgm:spPr/>
    </dgm:pt>
    <dgm:pt modelId="{7A4FFCC3-DC26-4558-9D46-ECFA8E242216}" type="pres">
      <dgm:prSet presAssocID="{13C752A6-BB35-4319-A190-923D5E9FBC4D}" presName="Name21" presStyleCnt="0"/>
      <dgm:spPr/>
    </dgm:pt>
    <dgm:pt modelId="{0DB0CC6C-D3CD-4F43-9A45-C9D47C1B9FF7}" type="pres">
      <dgm:prSet presAssocID="{13C752A6-BB35-4319-A190-923D5E9FBC4D}" presName="level2Shape" presStyleLbl="node4" presStyleIdx="8" presStyleCnt="10" custScaleX="128001" custScaleY="130620" custLinFactY="100000" custLinFactNeighborX="-16645" custLinFactNeighborY="139670"/>
      <dgm:spPr/>
    </dgm:pt>
    <dgm:pt modelId="{E018AF0B-AD2E-4DDE-9CEA-C3282A3A8474}" type="pres">
      <dgm:prSet presAssocID="{13C752A6-BB35-4319-A190-923D5E9FBC4D}" presName="hierChild3" presStyleCnt="0"/>
      <dgm:spPr/>
    </dgm:pt>
    <dgm:pt modelId="{2AB61E12-2E98-4240-BA61-EE461B5C2318}" type="pres">
      <dgm:prSet presAssocID="{FDE5E42C-3F19-4447-9850-EAE3F9D67B34}" presName="Name19" presStyleLbl="parChTrans1D2" presStyleIdx="1" presStyleCnt="3"/>
      <dgm:spPr/>
    </dgm:pt>
    <dgm:pt modelId="{91DBC2CF-B2F5-4E61-8278-4CBD48927BED}" type="pres">
      <dgm:prSet presAssocID="{E48AEE02-178E-470F-B73A-B1A02E2A10F7}" presName="Name21" presStyleCnt="0"/>
      <dgm:spPr/>
    </dgm:pt>
    <dgm:pt modelId="{DEE9E6EA-0EDF-4BF8-B81B-CD842E2992D4}" type="pres">
      <dgm:prSet presAssocID="{E48AEE02-178E-470F-B73A-B1A02E2A10F7}" presName="level2Shape" presStyleLbl="node2" presStyleIdx="1" presStyleCnt="3" custScaleX="254934" custLinFactX="-300000" custLinFactY="60086" custLinFactNeighborX="-384615" custLinFactNeighborY="100000"/>
      <dgm:spPr/>
    </dgm:pt>
    <dgm:pt modelId="{8FB0CB8C-D67B-4096-8AC4-4551D7884FF8}" type="pres">
      <dgm:prSet presAssocID="{E48AEE02-178E-470F-B73A-B1A02E2A10F7}" presName="hierChild3" presStyleCnt="0"/>
      <dgm:spPr/>
    </dgm:pt>
    <dgm:pt modelId="{032F9808-FD59-4067-B6C5-19E331AA5E18}" type="pres">
      <dgm:prSet presAssocID="{908BA80E-2DA3-43B8-AF2E-ED591F52D7BF}" presName="Name19" presStyleLbl="parChTrans1D3" presStyleIdx="2" presStyleCnt="4"/>
      <dgm:spPr/>
    </dgm:pt>
    <dgm:pt modelId="{B623BAEF-A630-4A05-9E44-ABE0AB60AD9C}" type="pres">
      <dgm:prSet presAssocID="{7E02459F-C247-48AA-BB18-EB1E6F678E19}" presName="Name21" presStyleCnt="0"/>
      <dgm:spPr/>
    </dgm:pt>
    <dgm:pt modelId="{54F0153A-38C4-4E21-B5DF-FA57486F7C62}" type="pres">
      <dgm:prSet presAssocID="{7E02459F-C247-48AA-BB18-EB1E6F678E19}" presName="level2Shape" presStyleLbl="node3" presStyleIdx="2" presStyleCnt="4" custScaleX="284810" custLinFactX="-374373" custLinFactY="81830" custLinFactNeighborX="-400000" custLinFactNeighborY="100000"/>
      <dgm:spPr/>
    </dgm:pt>
    <dgm:pt modelId="{9B66E131-C95E-4A6D-A0BD-788D6140CC9D}" type="pres">
      <dgm:prSet presAssocID="{7E02459F-C247-48AA-BB18-EB1E6F678E19}" presName="hierChild3" presStyleCnt="0"/>
      <dgm:spPr/>
    </dgm:pt>
    <dgm:pt modelId="{E4F6B78A-718A-DC45-9A2D-EA3EC7A80595}" type="pres">
      <dgm:prSet presAssocID="{8E266176-BBEF-1A48-A0D2-FAF5CA57B46E}" presName="Name19" presStyleLbl="parChTrans1D4" presStyleIdx="9" presStyleCnt="10"/>
      <dgm:spPr/>
    </dgm:pt>
    <dgm:pt modelId="{37DA8189-7823-A945-9318-D3E87270527D}" type="pres">
      <dgm:prSet presAssocID="{8DE45650-56F8-6C46-99E7-2FEDFD2029A1}" presName="Name21" presStyleCnt="0"/>
      <dgm:spPr/>
    </dgm:pt>
    <dgm:pt modelId="{7C0E9EC8-7EDD-A147-AD16-887252000468}" type="pres">
      <dgm:prSet presAssocID="{8DE45650-56F8-6C46-99E7-2FEDFD2029A1}" presName="level2Shape" presStyleLbl="node4" presStyleIdx="9" presStyleCnt="10" custScaleX="237517" custLinFactX="-300000" custLinFactY="100000" custLinFactNeighborX="-398148" custLinFactNeighborY="103524"/>
      <dgm:spPr/>
    </dgm:pt>
    <dgm:pt modelId="{C13A9CC9-BF0B-0E49-9655-17BF760CA745}" type="pres">
      <dgm:prSet presAssocID="{8DE45650-56F8-6C46-99E7-2FEDFD2029A1}" presName="hierChild3" presStyleCnt="0"/>
      <dgm:spPr/>
    </dgm:pt>
    <dgm:pt modelId="{0FC6720D-349B-4510-A240-AB52F945AB00}" type="pres">
      <dgm:prSet presAssocID="{AE31C5CF-451C-4F84-AD4F-BF9E92405867}" presName="Name19" presStyleLbl="parChTrans1D2" presStyleIdx="2" presStyleCnt="3"/>
      <dgm:spPr/>
    </dgm:pt>
    <dgm:pt modelId="{68D326C1-533F-4C19-B08E-9B1F1B62874C}" type="pres">
      <dgm:prSet presAssocID="{5F2F117A-A6E8-4314-A026-DDBAD218DBB0}" presName="Name21" presStyleCnt="0"/>
      <dgm:spPr/>
    </dgm:pt>
    <dgm:pt modelId="{9EFABB79-A765-451B-9936-9C19D035066B}" type="pres">
      <dgm:prSet presAssocID="{5F2F117A-A6E8-4314-A026-DDBAD218DBB0}" presName="level2Shape" presStyleLbl="node2" presStyleIdx="2" presStyleCnt="3" custScaleX="256491" custLinFactX="-100000" custLinFactY="56783" custLinFactNeighborX="-169060" custLinFactNeighborY="100000"/>
      <dgm:spPr/>
    </dgm:pt>
    <dgm:pt modelId="{7C924A0A-60E3-4C34-8DF7-DD932887F115}" type="pres">
      <dgm:prSet presAssocID="{5F2F117A-A6E8-4314-A026-DDBAD218DBB0}" presName="hierChild3" presStyleCnt="0"/>
      <dgm:spPr/>
    </dgm:pt>
    <dgm:pt modelId="{0C7F0B0B-4F1B-4F53-82DF-73E789BE7CD8}" type="pres">
      <dgm:prSet presAssocID="{2D73DA54-3F4C-409E-BF5F-9E4DDC3AABD0}" presName="Name19" presStyleLbl="parChTrans1D3" presStyleIdx="3" presStyleCnt="4"/>
      <dgm:spPr/>
    </dgm:pt>
    <dgm:pt modelId="{F64CA3A2-0EAF-4CDE-8E62-54E06E375A03}" type="pres">
      <dgm:prSet presAssocID="{F9F59E28-7EAF-4352-8376-656482F872E8}" presName="Name21" presStyleCnt="0"/>
      <dgm:spPr/>
    </dgm:pt>
    <dgm:pt modelId="{A1C61230-F866-4C7A-AA95-C244348C3AE3}" type="pres">
      <dgm:prSet presAssocID="{F9F59E28-7EAF-4352-8376-656482F872E8}" presName="level2Shape" presStyleLbl="node3" presStyleIdx="3" presStyleCnt="4" custScaleX="260630" custLinFactX="-53704" custLinFactY="80224" custLinFactNeighborX="-100000" custLinFactNeighborY="100000"/>
      <dgm:spPr/>
    </dgm:pt>
    <dgm:pt modelId="{2885300C-8F72-45A4-8711-0AF0A5A1ECD6}" type="pres">
      <dgm:prSet presAssocID="{F9F59E28-7EAF-4352-8376-656482F872E8}" presName="hierChild3" presStyleCnt="0"/>
      <dgm:spPr/>
    </dgm:pt>
    <dgm:pt modelId="{84EBCB9B-5299-47F8-81C6-D807D3408082}" type="pres">
      <dgm:prSet presAssocID="{B633DBD7-212F-4A5C-82B8-2D14FDFEC65F}" presName="bgShapesFlow" presStyleCnt="0"/>
      <dgm:spPr/>
    </dgm:pt>
    <dgm:pt modelId="{71B78775-256F-47B8-8DAA-0EB9454E47FB}" type="pres">
      <dgm:prSet presAssocID="{C2266D65-BFED-49C6-B9A5-7DFE463A1842}" presName="rectComp" presStyleCnt="0"/>
      <dgm:spPr/>
    </dgm:pt>
    <dgm:pt modelId="{71A7E7B2-DE2A-4774-BA0C-FC6CF67ADD3D}" type="pres">
      <dgm:prSet presAssocID="{C2266D65-BFED-49C6-B9A5-7DFE463A1842}" presName="bgRect" presStyleLbl="bgShp" presStyleIdx="0" presStyleCnt="5" custScaleY="211174" custLinFactNeighborY="64266"/>
      <dgm:spPr/>
    </dgm:pt>
    <dgm:pt modelId="{DE590F76-D885-4071-A3C2-09A81C6EEA72}" type="pres">
      <dgm:prSet presAssocID="{C2266D65-BFED-49C6-B9A5-7DFE463A1842}" presName="bgRectTx" presStyleLbl="bgShp" presStyleIdx="0" presStyleCnt="5">
        <dgm:presLayoutVars>
          <dgm:bulletEnabled val="1"/>
        </dgm:presLayoutVars>
      </dgm:prSet>
      <dgm:spPr/>
    </dgm:pt>
    <dgm:pt modelId="{1BC5D241-CDB6-4C37-A431-A188B2FA763D}" type="pres">
      <dgm:prSet presAssocID="{C2266D65-BFED-49C6-B9A5-7DFE463A1842}" presName="spComp" presStyleCnt="0"/>
      <dgm:spPr/>
    </dgm:pt>
    <dgm:pt modelId="{71E1E61C-6DD5-45D5-85B3-D2477E7543C8}" type="pres">
      <dgm:prSet presAssocID="{C2266D65-BFED-49C6-B9A5-7DFE463A1842}" presName="vSp" presStyleCnt="0"/>
      <dgm:spPr/>
    </dgm:pt>
    <dgm:pt modelId="{E5904F9F-8FF4-4A88-91CB-B81818BE5C20}" type="pres">
      <dgm:prSet presAssocID="{51CB750D-25AC-4EDF-80A5-2A57F59944AC}" presName="rectComp" presStyleCnt="0"/>
      <dgm:spPr/>
    </dgm:pt>
    <dgm:pt modelId="{95AF83C6-FC3D-4D3F-A411-53F9A1981F71}" type="pres">
      <dgm:prSet presAssocID="{51CB750D-25AC-4EDF-80A5-2A57F59944AC}" presName="bgRect" presStyleLbl="bgShp" presStyleIdx="1" presStyleCnt="5" custLinFactY="16291" custLinFactNeighborY="100000"/>
      <dgm:spPr/>
    </dgm:pt>
    <dgm:pt modelId="{F18536E5-50AC-482E-8BF2-18230AA447B5}" type="pres">
      <dgm:prSet presAssocID="{51CB750D-25AC-4EDF-80A5-2A57F59944AC}" presName="bgRectTx" presStyleLbl="bgShp" presStyleIdx="1" presStyleCnt="5">
        <dgm:presLayoutVars>
          <dgm:bulletEnabled val="1"/>
        </dgm:presLayoutVars>
      </dgm:prSet>
      <dgm:spPr/>
    </dgm:pt>
    <dgm:pt modelId="{C03AB322-1CEC-449C-B8E8-B204C97C86BE}" type="pres">
      <dgm:prSet presAssocID="{51CB750D-25AC-4EDF-80A5-2A57F59944AC}" presName="spComp" presStyleCnt="0"/>
      <dgm:spPr/>
    </dgm:pt>
    <dgm:pt modelId="{F1503124-EB86-47BD-824C-37B5AD5FA05E}" type="pres">
      <dgm:prSet presAssocID="{51CB750D-25AC-4EDF-80A5-2A57F59944AC}" presName="vSp" presStyleCnt="0"/>
      <dgm:spPr/>
    </dgm:pt>
    <dgm:pt modelId="{D0DFAA1F-B804-4A9A-9270-89F077B49023}" type="pres">
      <dgm:prSet presAssocID="{E219ECE4-2A38-4650-921A-214907155CCF}" presName="rectComp" presStyleCnt="0"/>
      <dgm:spPr/>
    </dgm:pt>
    <dgm:pt modelId="{CFA35DCC-CDD2-4E20-9837-0730349DB08F}" type="pres">
      <dgm:prSet presAssocID="{E219ECE4-2A38-4650-921A-214907155CCF}" presName="bgRect" presStyleLbl="bgShp" presStyleIdx="2" presStyleCnt="5" custLinFactY="33942" custLinFactNeighborY="100000"/>
      <dgm:spPr/>
    </dgm:pt>
    <dgm:pt modelId="{0611D473-F0C7-41AF-9632-009FC3EC393A}" type="pres">
      <dgm:prSet presAssocID="{E219ECE4-2A38-4650-921A-214907155CCF}" presName="bgRectTx" presStyleLbl="bgShp" presStyleIdx="2" presStyleCnt="5">
        <dgm:presLayoutVars>
          <dgm:bulletEnabled val="1"/>
        </dgm:presLayoutVars>
      </dgm:prSet>
      <dgm:spPr/>
    </dgm:pt>
    <dgm:pt modelId="{B9337104-F95D-42EE-9CA0-7C6257BA6F01}" type="pres">
      <dgm:prSet presAssocID="{E219ECE4-2A38-4650-921A-214907155CCF}" presName="spComp" presStyleCnt="0"/>
      <dgm:spPr/>
    </dgm:pt>
    <dgm:pt modelId="{A6023775-B970-4241-9904-2E127AC48CCA}" type="pres">
      <dgm:prSet presAssocID="{E219ECE4-2A38-4650-921A-214907155CCF}" presName="vSp" presStyleCnt="0"/>
      <dgm:spPr/>
    </dgm:pt>
    <dgm:pt modelId="{64778F89-FC4B-4255-9C19-7C55D1A104D1}" type="pres">
      <dgm:prSet presAssocID="{AD141753-00CC-4A9B-BB44-87027FD81D5D}" presName="rectComp" presStyleCnt="0"/>
      <dgm:spPr/>
    </dgm:pt>
    <dgm:pt modelId="{434C9464-D437-4E93-8967-EBE15EE29D87}" type="pres">
      <dgm:prSet presAssocID="{AD141753-00CC-4A9B-BB44-87027FD81D5D}" presName="bgRect" presStyleLbl="bgShp" presStyleIdx="3" presStyleCnt="5" custLinFactY="54243" custLinFactNeighborX="-222" custLinFactNeighborY="100000"/>
      <dgm:spPr/>
    </dgm:pt>
    <dgm:pt modelId="{60CB88F6-2D53-4410-95B4-9CCF933DFC0E}" type="pres">
      <dgm:prSet presAssocID="{AD141753-00CC-4A9B-BB44-87027FD81D5D}" presName="bgRectTx" presStyleLbl="bgShp" presStyleIdx="3" presStyleCnt="5">
        <dgm:presLayoutVars>
          <dgm:bulletEnabled val="1"/>
        </dgm:presLayoutVars>
      </dgm:prSet>
      <dgm:spPr/>
    </dgm:pt>
    <dgm:pt modelId="{D4DB0C8C-D480-4B63-8C2D-8BACAC31DA5E}" type="pres">
      <dgm:prSet presAssocID="{AD141753-00CC-4A9B-BB44-87027FD81D5D}" presName="spComp" presStyleCnt="0"/>
      <dgm:spPr/>
    </dgm:pt>
    <dgm:pt modelId="{B1B5603B-74C6-4FF9-BA0B-593BFC0A3824}" type="pres">
      <dgm:prSet presAssocID="{AD141753-00CC-4A9B-BB44-87027FD81D5D}" presName="vSp" presStyleCnt="0"/>
      <dgm:spPr/>
    </dgm:pt>
    <dgm:pt modelId="{6EF37583-2CD6-4E3C-A413-9484DB074E1D}" type="pres">
      <dgm:prSet presAssocID="{5C05418F-5BB0-44D9-AFBC-51C474C24DA2}" presName="rectComp" presStyleCnt="0"/>
      <dgm:spPr/>
    </dgm:pt>
    <dgm:pt modelId="{DFC93722-6F17-433F-AEAF-893970137D97}" type="pres">
      <dgm:prSet presAssocID="{5C05418F-5BB0-44D9-AFBC-51C474C24DA2}" presName="bgRect" presStyleLbl="bgShp" presStyleIdx="4" presStyleCnt="5" custScaleY="141410" custLinFactY="78871" custLinFactNeighborX="229" custLinFactNeighborY="100000"/>
      <dgm:spPr/>
    </dgm:pt>
    <dgm:pt modelId="{00FA2D14-7F8D-45FE-BDC1-31BDAF2CA034}" type="pres">
      <dgm:prSet presAssocID="{5C05418F-5BB0-44D9-AFBC-51C474C24DA2}" presName="bgRectTx" presStyleLbl="bgShp" presStyleIdx="4" presStyleCnt="5">
        <dgm:presLayoutVars>
          <dgm:bulletEnabled val="1"/>
        </dgm:presLayoutVars>
      </dgm:prSet>
      <dgm:spPr/>
    </dgm:pt>
  </dgm:ptLst>
  <dgm:cxnLst>
    <dgm:cxn modelId="{64712E08-CFBD-4456-8317-4398DE063344}" type="presOf" srcId="{E0E7A396-82C4-4E48-A097-528C1DBF6903}" destId="{084EF617-AE86-4ED8-AA0C-3C99A7C235C0}" srcOrd="0" destOrd="0" presId="urn:microsoft.com/office/officeart/2005/8/layout/hierarchy6"/>
    <dgm:cxn modelId="{7E8A8708-70D6-4849-BE9B-9E767ED2468A}" type="presOf" srcId="{0D454CDB-117E-4249-9BB7-419AB5C7B26A}" destId="{55842351-752A-4BC4-A094-A73C4624AB72}" srcOrd="0" destOrd="0" presId="urn:microsoft.com/office/officeart/2005/8/layout/hierarchy6"/>
    <dgm:cxn modelId="{BDA7F912-E39B-4730-A857-B48B0FC5EBF1}" type="presOf" srcId="{783F153F-7A6D-4B60-BD64-373C685FDDD1}" destId="{81E5F428-D04D-4238-B9C8-A1A0AEFBBFF5}" srcOrd="0" destOrd="0" presId="urn:microsoft.com/office/officeart/2005/8/layout/hierarchy6"/>
    <dgm:cxn modelId="{BD0BAB14-FAFF-4154-87E6-955561C8CAD6}" type="presOf" srcId="{FDE5E42C-3F19-4447-9850-EAE3F9D67B34}" destId="{2AB61E12-2E98-4240-BA61-EE461B5C2318}" srcOrd="0" destOrd="0" presId="urn:microsoft.com/office/officeart/2005/8/layout/hierarchy6"/>
    <dgm:cxn modelId="{6DD01218-F7AB-425A-9981-BDDDA6B9EB60}" type="presOf" srcId="{AD141753-00CC-4A9B-BB44-87027FD81D5D}" destId="{434C9464-D437-4E93-8967-EBE15EE29D87}" srcOrd="0" destOrd="0" presId="urn:microsoft.com/office/officeart/2005/8/layout/hierarchy6"/>
    <dgm:cxn modelId="{1A1BD226-242E-42D1-B3A4-4974D06FED96}" type="presOf" srcId="{13C752A6-BB35-4319-A190-923D5E9FBC4D}" destId="{0DB0CC6C-D3CD-4F43-9A45-C9D47C1B9FF7}" srcOrd="0" destOrd="0" presId="urn:microsoft.com/office/officeart/2005/8/layout/hierarchy6"/>
    <dgm:cxn modelId="{179AF827-F120-403E-AB2A-74F3F8C7EDF2}" type="presOf" srcId="{E48AEE02-178E-470F-B73A-B1A02E2A10F7}" destId="{DEE9E6EA-0EDF-4BF8-B81B-CD842E2992D4}" srcOrd="0" destOrd="0" presId="urn:microsoft.com/office/officeart/2005/8/layout/hierarchy6"/>
    <dgm:cxn modelId="{62D4A72A-5450-4A4A-BBA4-0CCCD4CB4AAF}" srcId="{B633DBD7-212F-4A5C-82B8-2D14FDFEC65F}" destId="{B615930F-0266-4E3E-BED2-4B8607F88508}" srcOrd="0" destOrd="0" parTransId="{B227E2F0-ACC9-4BA8-A4A6-F50AF44A67B2}" sibTransId="{49F209B7-2CCB-41EC-8D92-1CBC15BB221B}"/>
    <dgm:cxn modelId="{DA056B2C-A9E6-4183-8830-2972B1048913}" srcId="{B633DBD7-212F-4A5C-82B8-2D14FDFEC65F}" destId="{E219ECE4-2A38-4650-921A-214907155CCF}" srcOrd="3" destOrd="0" parTransId="{7D5EA4AE-8066-4A2D-9AFF-7F8F93881379}" sibTransId="{0FCB556E-91F2-435A-86DB-FD60B875ABE6}"/>
    <dgm:cxn modelId="{0856D52D-A431-B64D-B25B-B2020BB7DEDD}" type="presOf" srcId="{8E266176-BBEF-1A48-A0D2-FAF5CA57B46E}" destId="{E4F6B78A-718A-DC45-9A2D-EA3EC7A80595}" srcOrd="0" destOrd="0" presId="urn:microsoft.com/office/officeart/2005/8/layout/hierarchy6"/>
    <dgm:cxn modelId="{A672D235-DB9B-46F3-BC8D-A6F3716EB7D2}" type="presOf" srcId="{7E02459F-C247-48AA-BB18-EB1E6F678E19}" destId="{54F0153A-38C4-4E21-B5DF-FA57486F7C62}" srcOrd="0" destOrd="0" presId="urn:microsoft.com/office/officeart/2005/8/layout/hierarchy6"/>
    <dgm:cxn modelId="{3DA99C3C-0BA7-4BC6-9776-8E6CF062E719}" type="presOf" srcId="{73225F20-74F7-4BCA-A841-1BA1B5A8C5D5}" destId="{9D4EA1AD-6A08-45BA-977F-E0EE7BCA25E7}" srcOrd="0" destOrd="0" presId="urn:microsoft.com/office/officeart/2005/8/layout/hierarchy6"/>
    <dgm:cxn modelId="{2880373D-B5BB-498A-B5D7-D908DCE0B341}" srcId="{5F2F117A-A6E8-4314-A026-DDBAD218DBB0}" destId="{F9F59E28-7EAF-4352-8376-656482F872E8}" srcOrd="0" destOrd="0" parTransId="{2D73DA54-3F4C-409E-BF5F-9E4DDC3AABD0}" sibTransId="{51288655-6390-4D78-95C2-4B151228B88F}"/>
    <dgm:cxn modelId="{D7AEBE5C-612D-4BE2-8152-B6199A97EFAE}" type="presOf" srcId="{B633DBD7-212F-4A5C-82B8-2D14FDFEC65F}" destId="{41172F54-B26B-4038-90AA-B8405D729AB8}" srcOrd="0" destOrd="0" presId="urn:microsoft.com/office/officeart/2005/8/layout/hierarchy6"/>
    <dgm:cxn modelId="{EBDE8E41-71F2-482D-8D4C-8BF9488A2660}" type="presOf" srcId="{1BE2F424-5ABF-4924-BDF4-C26185370EDB}" destId="{CEA5B415-6DD0-46FC-AD3C-91329588DC79}" srcOrd="0" destOrd="0" presId="urn:microsoft.com/office/officeart/2005/8/layout/hierarchy6"/>
    <dgm:cxn modelId="{8745CB4A-637A-489F-BBD9-8F2DBBD6E802}" srcId="{E8C034D2-D1F2-4044-8206-52E0D7F3B70C}" destId="{13C752A6-BB35-4319-A190-923D5E9FBC4D}" srcOrd="7" destOrd="0" parTransId="{790FC7F6-0FCD-4312-9480-90C8053CDCBC}" sibTransId="{A686D522-5666-4DDC-AF9C-9646BA069E93}"/>
    <dgm:cxn modelId="{2AE2074C-A608-4436-9FA5-25934B684A79}" type="presOf" srcId="{94320CE1-A361-4159-81D5-141BCC129B4F}" destId="{25809B93-422C-42EE-BB74-5B9E9FC0D9AF}" srcOrd="0" destOrd="0" presId="urn:microsoft.com/office/officeart/2005/8/layout/hierarchy6"/>
    <dgm:cxn modelId="{CF801F4F-60ED-4546-B75F-F7E0EA9A1B40}" type="presOf" srcId="{AD141753-00CC-4A9B-BB44-87027FD81D5D}" destId="{60CB88F6-2D53-4410-95B4-9CCF933DFC0E}" srcOrd="1" destOrd="0" presId="urn:microsoft.com/office/officeart/2005/8/layout/hierarchy6"/>
    <dgm:cxn modelId="{0BFCB552-5BA3-4256-B43F-5A9AB8292175}" type="presOf" srcId="{C2266D65-BFED-49C6-B9A5-7DFE463A1842}" destId="{DE590F76-D885-4071-A3C2-09A81C6EEA72}" srcOrd="1" destOrd="0" presId="urn:microsoft.com/office/officeart/2005/8/layout/hierarchy6"/>
    <dgm:cxn modelId="{1A5ED672-1843-4A02-B98A-5A57EFF6825A}" type="presOf" srcId="{852D69B1-94CA-4797-860D-F034FB0B732E}" destId="{6C556383-4C3F-42DB-BC76-0CFD809654DE}" srcOrd="0" destOrd="0" presId="urn:microsoft.com/office/officeart/2005/8/layout/hierarchy6"/>
    <dgm:cxn modelId="{5457EC73-62AD-4BF4-AEE3-FE3CFB1B44FF}" type="presOf" srcId="{5C05418F-5BB0-44D9-AFBC-51C474C24DA2}" destId="{00FA2D14-7F8D-45FE-BDC1-31BDAF2CA034}" srcOrd="1" destOrd="0" presId="urn:microsoft.com/office/officeart/2005/8/layout/hierarchy6"/>
    <dgm:cxn modelId="{A2D20E55-20E8-43E2-9D6C-D6E1701CAFD2}" type="presOf" srcId="{51CB750D-25AC-4EDF-80A5-2A57F59944AC}" destId="{95AF83C6-FC3D-4D3F-A411-53F9A1981F71}" srcOrd="0" destOrd="0" presId="urn:microsoft.com/office/officeart/2005/8/layout/hierarchy6"/>
    <dgm:cxn modelId="{93C3B775-0C99-4037-A633-EBC7B1ADB3E3}" srcId="{E8C034D2-D1F2-4044-8206-52E0D7F3B70C}" destId="{8816B90C-44CE-4190-A57A-7CA1D7337215}" srcOrd="5" destOrd="0" parTransId="{40CAC542-2EE1-4B6B-BC0C-D96261387F21}" sibTransId="{FE6D35FB-D9FD-4D2B-9DED-D7D78B8F106F}"/>
    <dgm:cxn modelId="{7564D679-EC2B-4AB2-9FA5-B5FB717AD842}" type="presOf" srcId="{5C05418F-5BB0-44D9-AFBC-51C474C24DA2}" destId="{DFC93722-6F17-433F-AEAF-893970137D97}" srcOrd="0" destOrd="0" presId="urn:microsoft.com/office/officeart/2005/8/layout/hierarchy6"/>
    <dgm:cxn modelId="{7534525A-547B-4BAC-8FE4-7C45D01FD3C1}" type="presOf" srcId="{8816B90C-44CE-4190-A57A-7CA1D7337215}" destId="{36011B43-74DE-452D-97CE-AC0B9E756B85}" srcOrd="0" destOrd="0" presId="urn:microsoft.com/office/officeart/2005/8/layout/hierarchy6"/>
    <dgm:cxn modelId="{454D4E7B-550A-1041-A21B-2E5EB2227748}" type="presOf" srcId="{8DE45650-56F8-6C46-99E7-2FEDFD2029A1}" destId="{7C0E9EC8-7EDD-A147-AD16-887252000468}" srcOrd="0" destOrd="0" presId="urn:microsoft.com/office/officeart/2005/8/layout/hierarchy6"/>
    <dgm:cxn modelId="{8B231C80-C4A8-463F-9BB2-22E6446261B9}" type="presOf" srcId="{B615930F-0266-4E3E-BED2-4B8607F88508}" destId="{7B09388A-99EE-4AEA-B665-FF0A72088804}" srcOrd="0" destOrd="0" presId="urn:microsoft.com/office/officeart/2005/8/layout/hierarchy6"/>
    <dgm:cxn modelId="{627D6881-B208-1D41-8EC7-8A045426F7EE}" srcId="{7E02459F-C247-48AA-BB18-EB1E6F678E19}" destId="{8DE45650-56F8-6C46-99E7-2FEDFD2029A1}" srcOrd="0" destOrd="0" parTransId="{8E266176-BBEF-1A48-A0D2-FAF5CA57B46E}" sibTransId="{E37B7AAF-1DE8-5A40-9663-C902AE10EBF6}"/>
    <dgm:cxn modelId="{11634C87-8550-40F1-A568-F1B58C30ECAD}" type="presOf" srcId="{E219ECE4-2A38-4650-921A-214907155CCF}" destId="{0611D473-F0C7-41AF-9632-009FC3EC393A}" srcOrd="1" destOrd="0" presId="urn:microsoft.com/office/officeart/2005/8/layout/hierarchy6"/>
    <dgm:cxn modelId="{B5C7B78A-D989-4110-9B6B-4E34545A4FD3}" type="presOf" srcId="{37351E5D-AD4F-41B3-BADE-2F89ED595789}" destId="{D99BEB98-46C6-408A-803F-5676763D694B}" srcOrd="0" destOrd="0" presId="urn:microsoft.com/office/officeart/2005/8/layout/hierarchy6"/>
    <dgm:cxn modelId="{A055E68A-9C5D-4D2B-96B4-4E3BBC4EE6A9}" type="presOf" srcId="{E219ECE4-2A38-4650-921A-214907155CCF}" destId="{CFA35DCC-CDD2-4E20-9837-0730349DB08F}" srcOrd="0" destOrd="0" presId="urn:microsoft.com/office/officeart/2005/8/layout/hierarchy6"/>
    <dgm:cxn modelId="{03380B8E-B3B4-4FC6-8737-1A2C19EBA556}" type="presOf" srcId="{C58F85DA-BD39-4307-8ABE-825D8B8CAD56}" destId="{8B256EB1-250F-4E77-8D83-DCEF50837E90}" srcOrd="0" destOrd="0" presId="urn:microsoft.com/office/officeart/2005/8/layout/hierarchy6"/>
    <dgm:cxn modelId="{6052618E-DC3B-4903-8E57-1CD754F5BB8F}" srcId="{E8C034D2-D1F2-4044-8206-52E0D7F3B70C}" destId="{C58F85DA-BD39-4307-8ABE-825D8B8CAD56}" srcOrd="6" destOrd="0" parTransId="{783F153F-7A6D-4B60-BD64-373C685FDDD1}" sibTransId="{43EEC70F-C1AB-420C-A106-7F60E908730C}"/>
    <dgm:cxn modelId="{5829388F-C38F-4288-977A-C1BB26D80FC3}" type="presOf" srcId="{FC7F5B56-FD18-4EB8-ADBF-7567DF5C20C4}" destId="{EAAE6D39-A0C3-4FAB-9076-1B3F32E70CE2}" srcOrd="0" destOrd="0" presId="urn:microsoft.com/office/officeart/2005/8/layout/hierarchy6"/>
    <dgm:cxn modelId="{5695E293-595F-4371-BF5A-1F6BAE65B780}" type="presOf" srcId="{F9F59E28-7EAF-4352-8376-656482F872E8}" destId="{A1C61230-F866-4C7A-AA95-C244348C3AE3}" srcOrd="0" destOrd="0" presId="urn:microsoft.com/office/officeart/2005/8/layout/hierarchy6"/>
    <dgm:cxn modelId="{7750BA94-1066-4B7B-8B45-3E6111D5C3C8}" srcId="{B633DBD7-212F-4A5C-82B8-2D14FDFEC65F}" destId="{5C05418F-5BB0-44D9-AFBC-51C474C24DA2}" srcOrd="5" destOrd="0" parTransId="{22DF1B90-1BFA-4DBB-A370-45E85304876A}" sibTransId="{3FDDF03B-1807-443C-A2EA-32B8192A2537}"/>
    <dgm:cxn modelId="{D02F9698-1906-4DE2-89EC-A03C19F1EEA1}" srcId="{B633DBD7-212F-4A5C-82B8-2D14FDFEC65F}" destId="{AD141753-00CC-4A9B-BB44-87027FD81D5D}" srcOrd="4" destOrd="0" parTransId="{082AB282-C01F-4694-A1A7-79962634EBA7}" sibTransId="{3A2A2528-422A-4847-B051-2550EEE96BD9}"/>
    <dgm:cxn modelId="{6EFD91A1-62BD-4A66-9CB1-45E24A36D86A}" srcId="{B615930F-0266-4E3E-BED2-4B8607F88508}" destId="{5F2F117A-A6E8-4314-A026-DDBAD218DBB0}" srcOrd="2" destOrd="0" parTransId="{AE31C5CF-451C-4F84-AD4F-BF9E92405867}" sibTransId="{8B5E996A-5E61-4DBB-96DD-485F3E8F6C9F}"/>
    <dgm:cxn modelId="{33D76FA5-9D0B-4B80-BFD4-559800682D9C}" type="presOf" srcId="{6B4C4AC9-589F-46BD-AF0C-99F4E5309CB2}" destId="{B32DFCB8-3B51-4BFF-9EAD-1C6855EECDC0}" srcOrd="0" destOrd="0" presId="urn:microsoft.com/office/officeart/2005/8/layout/hierarchy6"/>
    <dgm:cxn modelId="{ABFFEFA7-4EDB-4502-9290-0727414C09A1}" type="presOf" srcId="{40CAC542-2EE1-4B6B-BC0C-D96261387F21}" destId="{4FB16C1F-CC64-488F-98F9-EA0C8892C985}" srcOrd="0" destOrd="0" presId="urn:microsoft.com/office/officeart/2005/8/layout/hierarchy6"/>
    <dgm:cxn modelId="{4C2DD4AC-8099-4A96-94B4-1BCEEE03F368}" srcId="{E8C034D2-D1F2-4044-8206-52E0D7F3B70C}" destId="{6B4C4AC9-589F-46BD-AF0C-99F4E5309CB2}" srcOrd="3" destOrd="0" parTransId="{B66A84E6-A20C-42D5-B443-AFD0890D30CD}" sibTransId="{761A055C-2813-473C-8A30-1839C7E693D8}"/>
    <dgm:cxn modelId="{3D55F7B3-8BED-42CC-8168-26981024B505}" srcId="{E48AEE02-178E-470F-B73A-B1A02E2A10F7}" destId="{7E02459F-C247-48AA-BB18-EB1E6F678E19}" srcOrd="0" destOrd="0" parTransId="{908BA80E-2DA3-43B8-AF2E-ED591F52D7BF}" sibTransId="{4318AB2F-C013-421E-9BF4-B25B2A071790}"/>
    <dgm:cxn modelId="{7589C4B4-CD6A-47B1-98CA-9A578B507CEA}" type="presOf" srcId="{2D73DA54-3F4C-409E-BF5F-9E4DDC3AABD0}" destId="{0C7F0B0B-4F1B-4F53-82DF-73E789BE7CD8}" srcOrd="0" destOrd="0" presId="urn:microsoft.com/office/officeart/2005/8/layout/hierarchy6"/>
    <dgm:cxn modelId="{8061DABA-D8E3-40E5-915E-158F2B65F82C}" type="presOf" srcId="{51CB750D-25AC-4EDF-80A5-2A57F59944AC}" destId="{F18536E5-50AC-482E-8BF2-18230AA447B5}" srcOrd="1" destOrd="0" presId="urn:microsoft.com/office/officeart/2005/8/layout/hierarchy6"/>
    <dgm:cxn modelId="{C952D8BF-E059-4339-A261-9C94DB56F10B}" type="presOf" srcId="{3C7413DB-111D-4EB7-8843-D4043EECC80A}" destId="{0A41946D-02DB-48F0-B8F5-7D6FAE0E1FD0}" srcOrd="0" destOrd="0" presId="urn:microsoft.com/office/officeart/2005/8/layout/hierarchy6"/>
    <dgm:cxn modelId="{C2F7A2C8-7FBF-4E62-B76B-545BE31C7767}" type="presOf" srcId="{790FC7F6-0FCD-4312-9480-90C8053CDCBC}" destId="{A34A3BE3-657A-4082-8F13-057441E73A24}" srcOrd="0" destOrd="0" presId="urn:microsoft.com/office/officeart/2005/8/layout/hierarchy6"/>
    <dgm:cxn modelId="{5A35C0C8-E23E-49B5-837D-54743C6A6B14}" srcId="{E8C034D2-D1F2-4044-8206-52E0D7F3B70C}" destId="{FC7F5B56-FD18-4EB8-ADBF-7567DF5C20C4}" srcOrd="4" destOrd="0" parTransId="{F24224F5-1D61-430D-BB5D-4E98B4125605}" sibTransId="{43512283-1DD9-42B6-BAB2-7CC1C1A28A8A}"/>
    <dgm:cxn modelId="{EED490C9-8FC9-4D15-8757-88F566EF0587}" srcId="{E8C034D2-D1F2-4044-8206-52E0D7F3B70C}" destId="{3C7413DB-111D-4EB7-8843-D4043EECC80A}" srcOrd="0" destOrd="0" parTransId="{852D69B1-94CA-4797-860D-F034FB0B732E}" sibTransId="{106A097E-5F97-42EF-B0CA-DB1F24CCDCC3}"/>
    <dgm:cxn modelId="{852DF5C9-0BBF-4FBF-BD5C-B5EEC2F67DC1}" type="presOf" srcId="{C2266D65-BFED-49C6-B9A5-7DFE463A1842}" destId="{71A7E7B2-DE2A-4774-BA0C-FC6CF67ADD3D}" srcOrd="0" destOrd="0" presId="urn:microsoft.com/office/officeart/2005/8/layout/hierarchy6"/>
    <dgm:cxn modelId="{9CDE02CD-27FC-4503-979B-13C47DC93C8C}" type="presOf" srcId="{E8C034D2-D1F2-4044-8206-52E0D7F3B70C}" destId="{506F5A9C-909B-4223-B82E-70F44232DA3E}" srcOrd="0" destOrd="0" presId="urn:microsoft.com/office/officeart/2005/8/layout/hierarchy6"/>
    <dgm:cxn modelId="{A658C2CD-03F9-4E8D-A2F3-D9022F1F54AE}" srcId="{8520FDA8-F6BC-46E0-B393-A773E4ECD65B}" destId="{94320CE1-A361-4159-81D5-141BCC129B4F}" srcOrd="1" destOrd="0" parTransId="{6F353372-CA15-4DA4-894A-C8668BB74C99}" sibTransId="{8C4803B1-36C9-4BF4-894C-D6AAFDE6E83F}"/>
    <dgm:cxn modelId="{25DADECF-8E16-4686-B6B0-5A9D5EB22556}" type="presOf" srcId="{C16D8498-769D-4371-9892-1D3FF0DA0E6E}" destId="{286A59DF-7539-40D5-887E-00587550C666}" srcOrd="0" destOrd="0" presId="urn:microsoft.com/office/officeart/2005/8/layout/hierarchy6"/>
    <dgm:cxn modelId="{DA2ACBD4-703D-40C9-B1E8-A4418A548677}" type="presOf" srcId="{AE31C5CF-451C-4F84-AD4F-BF9E92405867}" destId="{0FC6720D-349B-4510-A240-AB52F945AB00}" srcOrd="0" destOrd="0" presId="urn:microsoft.com/office/officeart/2005/8/layout/hierarchy6"/>
    <dgm:cxn modelId="{A4525AD8-24DB-40EF-A140-1DB268908A6B}" type="presOf" srcId="{F24224F5-1D61-430D-BB5D-4E98B4125605}" destId="{70AACC4B-14D9-4604-A9E9-29E3D1DA3BF9}" srcOrd="0" destOrd="0" presId="urn:microsoft.com/office/officeart/2005/8/layout/hierarchy6"/>
    <dgm:cxn modelId="{25BC6BD9-F79B-46BD-8165-D7E25410B39E}" srcId="{B633DBD7-212F-4A5C-82B8-2D14FDFEC65F}" destId="{51CB750D-25AC-4EDF-80A5-2A57F59944AC}" srcOrd="2" destOrd="0" parTransId="{57F15E10-608E-4DE6-B554-8A065727699D}" sibTransId="{4EFA5F6F-BD66-48F3-9218-8A2DAFF9E3C1}"/>
    <dgm:cxn modelId="{A0DE18DA-938D-473C-9F73-3C8348C41B8C}" srcId="{8520FDA8-F6BC-46E0-B393-A773E4ECD65B}" destId="{1BE2F424-5ABF-4924-BDF4-C26185370EDB}" srcOrd="0" destOrd="0" parTransId="{E0E7A396-82C4-4E48-A097-528C1DBF6903}" sibTransId="{533D288C-4CAA-4715-81D8-D83929337ABF}"/>
    <dgm:cxn modelId="{06065EDA-4A7A-4000-B48A-02B861B162A6}" type="presOf" srcId="{B66A84E6-A20C-42D5-B443-AFD0890D30CD}" destId="{B6D183F5-1A80-47B4-AB9F-150122809D02}" srcOrd="0" destOrd="0" presId="urn:microsoft.com/office/officeart/2005/8/layout/hierarchy6"/>
    <dgm:cxn modelId="{BECCC2DC-8927-49F5-835E-21A5C4C22C31}" type="presOf" srcId="{8520FDA8-F6BC-46E0-B393-A773E4ECD65B}" destId="{3FD27109-551E-45D9-9A20-60F92AC297E1}" srcOrd="0" destOrd="0" presId="urn:microsoft.com/office/officeart/2005/8/layout/hierarchy6"/>
    <dgm:cxn modelId="{15BAB7E5-6325-4C32-91E5-DCC0DCC8577D}" srcId="{B615930F-0266-4E3E-BED2-4B8607F88508}" destId="{8520FDA8-F6BC-46E0-B393-A773E4ECD65B}" srcOrd="0" destOrd="0" parTransId="{73225F20-74F7-4BCA-A841-1BA1B5A8C5D5}" sibTransId="{3210F314-39D3-42FF-9ECB-908060AD4B64}"/>
    <dgm:cxn modelId="{D47EEFE6-AC5A-4628-B8DC-CC73F90122EE}" srcId="{B633DBD7-212F-4A5C-82B8-2D14FDFEC65F}" destId="{C2266D65-BFED-49C6-B9A5-7DFE463A1842}" srcOrd="1" destOrd="0" parTransId="{2F25BB79-D23B-4846-968F-C5E5ED6C2C71}" sibTransId="{13DC06D6-37A4-4895-84B2-EF56D508D905}"/>
    <dgm:cxn modelId="{67C30CE7-E045-45E1-8F1B-429A24A40AA4}" srcId="{E8C034D2-D1F2-4044-8206-52E0D7F3B70C}" destId="{C05BEA37-FE35-4ECE-8461-40B5530CF997}" srcOrd="2" destOrd="0" parTransId="{D6404EE6-79D2-45D9-9C0D-D728C9C73065}" sibTransId="{8A86B587-2BEA-4E23-B053-529FA1B63745}"/>
    <dgm:cxn modelId="{3CD984E7-47FD-4FF0-911B-D51FAC123986}" type="presOf" srcId="{908BA80E-2DA3-43B8-AF2E-ED591F52D7BF}" destId="{032F9808-FD59-4067-B6C5-19E331AA5E18}" srcOrd="0" destOrd="0" presId="urn:microsoft.com/office/officeart/2005/8/layout/hierarchy6"/>
    <dgm:cxn modelId="{6B6D72EC-1726-4359-9CC9-BCED77F9D94A}" type="presOf" srcId="{D6404EE6-79D2-45D9-9C0D-D728C9C73065}" destId="{70FACB1E-232C-4AC6-8D26-F22257759189}" srcOrd="0" destOrd="0" presId="urn:microsoft.com/office/officeart/2005/8/layout/hierarchy6"/>
    <dgm:cxn modelId="{7ECC0CED-86D5-4C4E-9802-2D02131A856D}" srcId="{94320CE1-A361-4159-81D5-141BCC129B4F}" destId="{E8C034D2-D1F2-4044-8206-52E0D7F3B70C}" srcOrd="0" destOrd="0" parTransId="{C16D8498-769D-4371-9892-1D3FF0DA0E6E}" sibTransId="{594E806C-78AB-43AE-A0A5-29A9324297E0}"/>
    <dgm:cxn modelId="{EA5146F1-458B-4003-8794-1AC283DDE89F}" srcId="{E8C034D2-D1F2-4044-8206-52E0D7F3B70C}" destId="{37351E5D-AD4F-41B3-BADE-2F89ED595789}" srcOrd="1" destOrd="0" parTransId="{0D454CDB-117E-4249-9BB7-419AB5C7B26A}" sibTransId="{15FE0ACC-B633-4F90-A996-2D544246C8EB}"/>
    <dgm:cxn modelId="{041B49F3-39CE-4B0C-8435-C998A314EABA}" type="presOf" srcId="{C05BEA37-FE35-4ECE-8461-40B5530CF997}" destId="{0E11C0FF-CAAF-4684-960C-526FB501CC8E}" srcOrd="0" destOrd="0" presId="urn:microsoft.com/office/officeart/2005/8/layout/hierarchy6"/>
    <dgm:cxn modelId="{EEE7B7F3-4F32-464E-8660-205698C35779}" type="presOf" srcId="{6F353372-CA15-4DA4-894A-C8668BB74C99}" destId="{D1D9F444-ABC8-420F-9866-F0290EB89B74}" srcOrd="0" destOrd="0" presId="urn:microsoft.com/office/officeart/2005/8/layout/hierarchy6"/>
    <dgm:cxn modelId="{967AD2FA-8667-4466-8262-A5DA2DE4E373}" srcId="{B615930F-0266-4E3E-BED2-4B8607F88508}" destId="{E48AEE02-178E-470F-B73A-B1A02E2A10F7}" srcOrd="1" destOrd="0" parTransId="{FDE5E42C-3F19-4447-9850-EAE3F9D67B34}" sibTransId="{4969AE41-38C0-4B8B-8E23-49CB7704702B}"/>
    <dgm:cxn modelId="{955880FE-FB37-4050-A1B0-18A7F4B13733}" type="presOf" srcId="{5F2F117A-A6E8-4314-A026-DDBAD218DBB0}" destId="{9EFABB79-A765-451B-9936-9C19D035066B}" srcOrd="0" destOrd="0" presId="urn:microsoft.com/office/officeart/2005/8/layout/hierarchy6"/>
    <dgm:cxn modelId="{817D2F8D-F78E-41B8-B7A7-1E80CFEA9513}" type="presParOf" srcId="{41172F54-B26B-4038-90AA-B8405D729AB8}" destId="{02845274-F2A6-4AFF-A1FD-AADD75466BA2}" srcOrd="0" destOrd="0" presId="urn:microsoft.com/office/officeart/2005/8/layout/hierarchy6"/>
    <dgm:cxn modelId="{7A3F5597-80C2-4292-AB34-08096C8AEFC7}" type="presParOf" srcId="{02845274-F2A6-4AFF-A1FD-AADD75466BA2}" destId="{1DFA6B51-08F7-4B41-A3FE-1E072F458C86}" srcOrd="0" destOrd="0" presId="urn:microsoft.com/office/officeart/2005/8/layout/hierarchy6"/>
    <dgm:cxn modelId="{201505B8-6914-40A4-9004-7CFCDC82C683}" type="presParOf" srcId="{02845274-F2A6-4AFF-A1FD-AADD75466BA2}" destId="{9DEBE130-2F30-4FA1-9053-4D08E9272AB9}" srcOrd="1" destOrd="0" presId="urn:microsoft.com/office/officeart/2005/8/layout/hierarchy6"/>
    <dgm:cxn modelId="{51CFD75F-9E32-41A7-98E8-0B73B0ED97A1}" type="presParOf" srcId="{9DEBE130-2F30-4FA1-9053-4D08E9272AB9}" destId="{9DCDB331-F563-4896-8AC1-C60064BDF339}" srcOrd="0" destOrd="0" presId="urn:microsoft.com/office/officeart/2005/8/layout/hierarchy6"/>
    <dgm:cxn modelId="{E1B3FEF2-34AC-4E32-A8EB-58D0CBF91DC6}" type="presParOf" srcId="{9DCDB331-F563-4896-8AC1-C60064BDF339}" destId="{7B09388A-99EE-4AEA-B665-FF0A72088804}" srcOrd="0" destOrd="0" presId="urn:microsoft.com/office/officeart/2005/8/layout/hierarchy6"/>
    <dgm:cxn modelId="{003DF995-9421-4EDE-B1DF-CB969C9C4055}" type="presParOf" srcId="{9DCDB331-F563-4896-8AC1-C60064BDF339}" destId="{616C4753-8C7B-4B01-BEED-625CD89A161B}" srcOrd="1" destOrd="0" presId="urn:microsoft.com/office/officeart/2005/8/layout/hierarchy6"/>
    <dgm:cxn modelId="{B17A0CE2-6F03-4E6E-B80B-B4F7BB03AE09}" type="presParOf" srcId="{616C4753-8C7B-4B01-BEED-625CD89A161B}" destId="{9D4EA1AD-6A08-45BA-977F-E0EE7BCA25E7}" srcOrd="0" destOrd="0" presId="urn:microsoft.com/office/officeart/2005/8/layout/hierarchy6"/>
    <dgm:cxn modelId="{3275C296-8A96-4F00-91EE-CF9C9FC5174E}" type="presParOf" srcId="{616C4753-8C7B-4B01-BEED-625CD89A161B}" destId="{C07C5BD3-8E7C-4FB3-93F6-A8D82174FE47}" srcOrd="1" destOrd="0" presId="urn:microsoft.com/office/officeart/2005/8/layout/hierarchy6"/>
    <dgm:cxn modelId="{9561588F-FB8B-4B27-BE44-C807CC85B3F0}" type="presParOf" srcId="{C07C5BD3-8E7C-4FB3-93F6-A8D82174FE47}" destId="{3FD27109-551E-45D9-9A20-60F92AC297E1}" srcOrd="0" destOrd="0" presId="urn:microsoft.com/office/officeart/2005/8/layout/hierarchy6"/>
    <dgm:cxn modelId="{DFDC04C4-2CDC-41B4-ABE9-8B06DBBCE64C}" type="presParOf" srcId="{C07C5BD3-8E7C-4FB3-93F6-A8D82174FE47}" destId="{A5979B03-BA27-46FD-9BDF-0A50C39E8E92}" srcOrd="1" destOrd="0" presId="urn:microsoft.com/office/officeart/2005/8/layout/hierarchy6"/>
    <dgm:cxn modelId="{694FB947-347C-4899-9480-74E0ED2E5BE5}" type="presParOf" srcId="{A5979B03-BA27-46FD-9BDF-0A50C39E8E92}" destId="{084EF617-AE86-4ED8-AA0C-3C99A7C235C0}" srcOrd="0" destOrd="0" presId="urn:microsoft.com/office/officeart/2005/8/layout/hierarchy6"/>
    <dgm:cxn modelId="{3F7DE76B-47D0-4CC7-8521-4B43C315A5EC}" type="presParOf" srcId="{A5979B03-BA27-46FD-9BDF-0A50C39E8E92}" destId="{5D175A60-52C7-41DB-AD8B-A795C55B1461}" srcOrd="1" destOrd="0" presId="urn:microsoft.com/office/officeart/2005/8/layout/hierarchy6"/>
    <dgm:cxn modelId="{714E61AB-6EA9-4060-98AF-517F9A071B30}" type="presParOf" srcId="{5D175A60-52C7-41DB-AD8B-A795C55B1461}" destId="{CEA5B415-6DD0-46FC-AD3C-91329588DC79}" srcOrd="0" destOrd="0" presId="urn:microsoft.com/office/officeart/2005/8/layout/hierarchy6"/>
    <dgm:cxn modelId="{208C1C65-1745-42C7-B130-66127312E5ED}" type="presParOf" srcId="{5D175A60-52C7-41DB-AD8B-A795C55B1461}" destId="{72D2CE70-9988-4B71-971C-4A0A5BA1987D}" srcOrd="1" destOrd="0" presId="urn:microsoft.com/office/officeart/2005/8/layout/hierarchy6"/>
    <dgm:cxn modelId="{506C1FEA-438D-4FA7-A295-6D7D783A1A99}" type="presParOf" srcId="{A5979B03-BA27-46FD-9BDF-0A50C39E8E92}" destId="{D1D9F444-ABC8-420F-9866-F0290EB89B74}" srcOrd="2" destOrd="0" presId="urn:microsoft.com/office/officeart/2005/8/layout/hierarchy6"/>
    <dgm:cxn modelId="{51402EA9-282C-47D4-AC8F-6E3E4067EF80}" type="presParOf" srcId="{A5979B03-BA27-46FD-9BDF-0A50C39E8E92}" destId="{CE192BC6-7765-4239-B70C-C8DD9601B8D1}" srcOrd="3" destOrd="0" presId="urn:microsoft.com/office/officeart/2005/8/layout/hierarchy6"/>
    <dgm:cxn modelId="{8842CEA1-B0EA-4817-9B8E-CB4041007169}" type="presParOf" srcId="{CE192BC6-7765-4239-B70C-C8DD9601B8D1}" destId="{25809B93-422C-42EE-BB74-5B9E9FC0D9AF}" srcOrd="0" destOrd="0" presId="urn:microsoft.com/office/officeart/2005/8/layout/hierarchy6"/>
    <dgm:cxn modelId="{17CF24E5-5CA9-413C-8130-093828B2EAD3}" type="presParOf" srcId="{CE192BC6-7765-4239-B70C-C8DD9601B8D1}" destId="{05D924BC-CE04-4590-ACB0-50372BBAB8A5}" srcOrd="1" destOrd="0" presId="urn:microsoft.com/office/officeart/2005/8/layout/hierarchy6"/>
    <dgm:cxn modelId="{E39031DE-9F15-4BD3-A617-9B46837AD6A0}" type="presParOf" srcId="{05D924BC-CE04-4590-ACB0-50372BBAB8A5}" destId="{286A59DF-7539-40D5-887E-00587550C666}" srcOrd="0" destOrd="0" presId="urn:microsoft.com/office/officeart/2005/8/layout/hierarchy6"/>
    <dgm:cxn modelId="{235C587C-560A-43BC-81F3-CB808239C0DA}" type="presParOf" srcId="{05D924BC-CE04-4590-ACB0-50372BBAB8A5}" destId="{8B51467F-FA0B-4922-9F82-14BC6D53B882}" srcOrd="1" destOrd="0" presId="urn:microsoft.com/office/officeart/2005/8/layout/hierarchy6"/>
    <dgm:cxn modelId="{C3D1BE03-868E-40D3-A464-E6FE879679DC}" type="presParOf" srcId="{8B51467F-FA0B-4922-9F82-14BC6D53B882}" destId="{506F5A9C-909B-4223-B82E-70F44232DA3E}" srcOrd="0" destOrd="0" presId="urn:microsoft.com/office/officeart/2005/8/layout/hierarchy6"/>
    <dgm:cxn modelId="{A84DBB15-0B79-4DB1-B119-498F32257CC6}" type="presParOf" srcId="{8B51467F-FA0B-4922-9F82-14BC6D53B882}" destId="{2AA04340-183A-4733-AAEF-30E9463A43C3}" srcOrd="1" destOrd="0" presId="urn:microsoft.com/office/officeart/2005/8/layout/hierarchy6"/>
    <dgm:cxn modelId="{AA525E4A-6670-4D30-9F5C-EA9DCD9332D1}" type="presParOf" srcId="{2AA04340-183A-4733-AAEF-30E9463A43C3}" destId="{6C556383-4C3F-42DB-BC76-0CFD809654DE}" srcOrd="0" destOrd="0" presId="urn:microsoft.com/office/officeart/2005/8/layout/hierarchy6"/>
    <dgm:cxn modelId="{97932E81-5C0D-405E-A3CB-BBFA821BF8B8}" type="presParOf" srcId="{2AA04340-183A-4733-AAEF-30E9463A43C3}" destId="{368C8086-C4B1-4E47-BFBE-DEC301B30DCB}" srcOrd="1" destOrd="0" presId="urn:microsoft.com/office/officeart/2005/8/layout/hierarchy6"/>
    <dgm:cxn modelId="{47C86C4B-5C45-41AA-AD35-73038BD80907}" type="presParOf" srcId="{368C8086-C4B1-4E47-BFBE-DEC301B30DCB}" destId="{0A41946D-02DB-48F0-B8F5-7D6FAE0E1FD0}" srcOrd="0" destOrd="0" presId="urn:microsoft.com/office/officeart/2005/8/layout/hierarchy6"/>
    <dgm:cxn modelId="{F5C9A51B-3F2A-4B4F-B236-52BFA27A4CC4}" type="presParOf" srcId="{368C8086-C4B1-4E47-BFBE-DEC301B30DCB}" destId="{32C0E329-FDCA-4861-90F3-5FEB4A79F214}" srcOrd="1" destOrd="0" presId="urn:microsoft.com/office/officeart/2005/8/layout/hierarchy6"/>
    <dgm:cxn modelId="{95540C6C-EB7D-49F8-B2FD-9CC9DA171B52}" type="presParOf" srcId="{2AA04340-183A-4733-AAEF-30E9463A43C3}" destId="{55842351-752A-4BC4-A094-A73C4624AB72}" srcOrd="2" destOrd="0" presId="urn:microsoft.com/office/officeart/2005/8/layout/hierarchy6"/>
    <dgm:cxn modelId="{4A9D2F46-4695-466A-9A3D-DBCBDC8428CC}" type="presParOf" srcId="{2AA04340-183A-4733-AAEF-30E9463A43C3}" destId="{44EC9874-245A-41EF-B0E1-1478C6944CB2}" srcOrd="3" destOrd="0" presId="urn:microsoft.com/office/officeart/2005/8/layout/hierarchy6"/>
    <dgm:cxn modelId="{7D70F349-C356-4EF9-B263-41E412DBA961}" type="presParOf" srcId="{44EC9874-245A-41EF-B0E1-1478C6944CB2}" destId="{D99BEB98-46C6-408A-803F-5676763D694B}" srcOrd="0" destOrd="0" presId="urn:microsoft.com/office/officeart/2005/8/layout/hierarchy6"/>
    <dgm:cxn modelId="{3CDB43BC-C0C7-485A-88EA-8D1C4BDE7251}" type="presParOf" srcId="{44EC9874-245A-41EF-B0E1-1478C6944CB2}" destId="{0E598AEE-29FC-4B42-AFAA-C19C9D929F27}" srcOrd="1" destOrd="0" presId="urn:microsoft.com/office/officeart/2005/8/layout/hierarchy6"/>
    <dgm:cxn modelId="{5173FD1D-B75C-4288-BE75-23CE14492523}" type="presParOf" srcId="{2AA04340-183A-4733-AAEF-30E9463A43C3}" destId="{70FACB1E-232C-4AC6-8D26-F22257759189}" srcOrd="4" destOrd="0" presId="urn:microsoft.com/office/officeart/2005/8/layout/hierarchy6"/>
    <dgm:cxn modelId="{8D326514-0D87-45BA-9632-56C23DC9D496}" type="presParOf" srcId="{2AA04340-183A-4733-AAEF-30E9463A43C3}" destId="{370B88CC-AC17-47BD-BDA6-62BED3134B06}" srcOrd="5" destOrd="0" presId="urn:microsoft.com/office/officeart/2005/8/layout/hierarchy6"/>
    <dgm:cxn modelId="{1C40F051-DE8B-4E2A-AC1B-C2567B930198}" type="presParOf" srcId="{370B88CC-AC17-47BD-BDA6-62BED3134B06}" destId="{0E11C0FF-CAAF-4684-960C-526FB501CC8E}" srcOrd="0" destOrd="0" presId="urn:microsoft.com/office/officeart/2005/8/layout/hierarchy6"/>
    <dgm:cxn modelId="{63CDEFA7-9BC4-4929-969C-027EC692B3F5}" type="presParOf" srcId="{370B88CC-AC17-47BD-BDA6-62BED3134B06}" destId="{EB9B356E-B278-4463-A154-F1E770FD24D5}" srcOrd="1" destOrd="0" presId="urn:microsoft.com/office/officeart/2005/8/layout/hierarchy6"/>
    <dgm:cxn modelId="{817FBF02-7D20-4E99-8E68-E660460B8060}" type="presParOf" srcId="{2AA04340-183A-4733-AAEF-30E9463A43C3}" destId="{B6D183F5-1A80-47B4-AB9F-150122809D02}" srcOrd="6" destOrd="0" presId="urn:microsoft.com/office/officeart/2005/8/layout/hierarchy6"/>
    <dgm:cxn modelId="{514FDFC9-0302-468D-BF6A-714F9D240E4D}" type="presParOf" srcId="{2AA04340-183A-4733-AAEF-30E9463A43C3}" destId="{4A22A207-CA8F-4482-B002-43F7FBA5D993}" srcOrd="7" destOrd="0" presId="urn:microsoft.com/office/officeart/2005/8/layout/hierarchy6"/>
    <dgm:cxn modelId="{909F047B-5764-4CA0-9B15-7DD084D7A7FC}" type="presParOf" srcId="{4A22A207-CA8F-4482-B002-43F7FBA5D993}" destId="{B32DFCB8-3B51-4BFF-9EAD-1C6855EECDC0}" srcOrd="0" destOrd="0" presId="urn:microsoft.com/office/officeart/2005/8/layout/hierarchy6"/>
    <dgm:cxn modelId="{B42BE41A-ED8E-47C5-B723-E247159642FC}" type="presParOf" srcId="{4A22A207-CA8F-4482-B002-43F7FBA5D993}" destId="{78C293E4-333F-465A-A712-657BC4F6E544}" srcOrd="1" destOrd="0" presId="urn:microsoft.com/office/officeart/2005/8/layout/hierarchy6"/>
    <dgm:cxn modelId="{3861D848-B53A-4AF7-AF4F-ACE2837DB9F4}" type="presParOf" srcId="{2AA04340-183A-4733-AAEF-30E9463A43C3}" destId="{70AACC4B-14D9-4604-A9E9-29E3D1DA3BF9}" srcOrd="8" destOrd="0" presId="urn:microsoft.com/office/officeart/2005/8/layout/hierarchy6"/>
    <dgm:cxn modelId="{0E514489-C3F5-46AA-9C5A-8E250CCB5E2F}" type="presParOf" srcId="{2AA04340-183A-4733-AAEF-30E9463A43C3}" destId="{B6C3D002-F528-439C-A8CB-ED88B91B35FB}" srcOrd="9" destOrd="0" presId="urn:microsoft.com/office/officeart/2005/8/layout/hierarchy6"/>
    <dgm:cxn modelId="{8515F679-42F5-492F-A61A-0794A0E9FB50}" type="presParOf" srcId="{B6C3D002-F528-439C-A8CB-ED88B91B35FB}" destId="{EAAE6D39-A0C3-4FAB-9076-1B3F32E70CE2}" srcOrd="0" destOrd="0" presId="urn:microsoft.com/office/officeart/2005/8/layout/hierarchy6"/>
    <dgm:cxn modelId="{492EBE26-02FD-4F17-907E-34EF9A6435BD}" type="presParOf" srcId="{B6C3D002-F528-439C-A8CB-ED88B91B35FB}" destId="{F1998CF0-3A5E-4E3E-9F46-DE12AC992766}" srcOrd="1" destOrd="0" presId="urn:microsoft.com/office/officeart/2005/8/layout/hierarchy6"/>
    <dgm:cxn modelId="{D63EBD2D-8AC0-4B1C-8D2C-0CE0477F93AF}" type="presParOf" srcId="{2AA04340-183A-4733-AAEF-30E9463A43C3}" destId="{4FB16C1F-CC64-488F-98F9-EA0C8892C985}" srcOrd="10" destOrd="0" presId="urn:microsoft.com/office/officeart/2005/8/layout/hierarchy6"/>
    <dgm:cxn modelId="{555B8C0C-2619-4606-BAAB-C4FB8F2BA1F1}" type="presParOf" srcId="{2AA04340-183A-4733-AAEF-30E9463A43C3}" destId="{A97443C3-F960-471D-B39A-A22EB297DED3}" srcOrd="11" destOrd="0" presId="urn:microsoft.com/office/officeart/2005/8/layout/hierarchy6"/>
    <dgm:cxn modelId="{98E02F45-142F-4F5E-91A2-E12B77C1B618}" type="presParOf" srcId="{A97443C3-F960-471D-B39A-A22EB297DED3}" destId="{36011B43-74DE-452D-97CE-AC0B9E756B85}" srcOrd="0" destOrd="0" presId="urn:microsoft.com/office/officeart/2005/8/layout/hierarchy6"/>
    <dgm:cxn modelId="{FCAD0858-F7AB-4291-8253-06A7889A1B9A}" type="presParOf" srcId="{A97443C3-F960-471D-B39A-A22EB297DED3}" destId="{4585BB75-5348-4031-BB3D-A97D1C7C368B}" srcOrd="1" destOrd="0" presId="urn:microsoft.com/office/officeart/2005/8/layout/hierarchy6"/>
    <dgm:cxn modelId="{12505D8B-48A3-4347-83D7-30CDF550997A}" type="presParOf" srcId="{2AA04340-183A-4733-AAEF-30E9463A43C3}" destId="{81E5F428-D04D-4238-B9C8-A1A0AEFBBFF5}" srcOrd="12" destOrd="0" presId="urn:microsoft.com/office/officeart/2005/8/layout/hierarchy6"/>
    <dgm:cxn modelId="{42848D61-0781-4E04-8A6A-00FF6AFCFACE}" type="presParOf" srcId="{2AA04340-183A-4733-AAEF-30E9463A43C3}" destId="{8A48F2DC-152C-4B92-B5D9-1B000FCE0FD1}" srcOrd="13" destOrd="0" presId="urn:microsoft.com/office/officeart/2005/8/layout/hierarchy6"/>
    <dgm:cxn modelId="{A0C683FD-54B6-42B0-B234-D13D7ED6DA65}" type="presParOf" srcId="{8A48F2DC-152C-4B92-B5D9-1B000FCE0FD1}" destId="{8B256EB1-250F-4E77-8D83-DCEF50837E90}" srcOrd="0" destOrd="0" presId="urn:microsoft.com/office/officeart/2005/8/layout/hierarchy6"/>
    <dgm:cxn modelId="{D2FDC0C4-F475-45A4-B648-DD6EFA406E28}" type="presParOf" srcId="{8A48F2DC-152C-4B92-B5D9-1B000FCE0FD1}" destId="{992B9747-6428-4E98-A797-EF3D3162C44D}" srcOrd="1" destOrd="0" presId="urn:microsoft.com/office/officeart/2005/8/layout/hierarchy6"/>
    <dgm:cxn modelId="{8373D22F-9003-48C2-A3BA-E1C9509BFDD4}" type="presParOf" srcId="{2AA04340-183A-4733-AAEF-30E9463A43C3}" destId="{A34A3BE3-657A-4082-8F13-057441E73A24}" srcOrd="14" destOrd="0" presId="urn:microsoft.com/office/officeart/2005/8/layout/hierarchy6"/>
    <dgm:cxn modelId="{9F311216-60A1-4AFC-8355-CF171EA340F8}" type="presParOf" srcId="{2AA04340-183A-4733-AAEF-30E9463A43C3}" destId="{7A4FFCC3-DC26-4558-9D46-ECFA8E242216}" srcOrd="15" destOrd="0" presId="urn:microsoft.com/office/officeart/2005/8/layout/hierarchy6"/>
    <dgm:cxn modelId="{B22515C2-A37D-47F1-B904-BB0128FE7102}" type="presParOf" srcId="{7A4FFCC3-DC26-4558-9D46-ECFA8E242216}" destId="{0DB0CC6C-D3CD-4F43-9A45-C9D47C1B9FF7}" srcOrd="0" destOrd="0" presId="urn:microsoft.com/office/officeart/2005/8/layout/hierarchy6"/>
    <dgm:cxn modelId="{A671F8A7-2F63-4A9E-9DF9-754F86EC6B40}" type="presParOf" srcId="{7A4FFCC3-DC26-4558-9D46-ECFA8E242216}" destId="{E018AF0B-AD2E-4DDE-9CEA-C3282A3A8474}" srcOrd="1" destOrd="0" presId="urn:microsoft.com/office/officeart/2005/8/layout/hierarchy6"/>
    <dgm:cxn modelId="{6A05E798-5BA2-486B-805E-4CC8544D6F2A}" type="presParOf" srcId="{616C4753-8C7B-4B01-BEED-625CD89A161B}" destId="{2AB61E12-2E98-4240-BA61-EE461B5C2318}" srcOrd="2" destOrd="0" presId="urn:microsoft.com/office/officeart/2005/8/layout/hierarchy6"/>
    <dgm:cxn modelId="{5422D95E-517C-4CF6-8A37-1680D3DB5BB7}" type="presParOf" srcId="{616C4753-8C7B-4B01-BEED-625CD89A161B}" destId="{91DBC2CF-B2F5-4E61-8278-4CBD48927BED}" srcOrd="3" destOrd="0" presId="urn:microsoft.com/office/officeart/2005/8/layout/hierarchy6"/>
    <dgm:cxn modelId="{FFA1DD58-BCD6-4211-BB7B-8826B2913E17}" type="presParOf" srcId="{91DBC2CF-B2F5-4E61-8278-4CBD48927BED}" destId="{DEE9E6EA-0EDF-4BF8-B81B-CD842E2992D4}" srcOrd="0" destOrd="0" presId="urn:microsoft.com/office/officeart/2005/8/layout/hierarchy6"/>
    <dgm:cxn modelId="{61EBB93B-7064-4EB1-9335-AB7F07183BAF}" type="presParOf" srcId="{91DBC2CF-B2F5-4E61-8278-4CBD48927BED}" destId="{8FB0CB8C-D67B-4096-8AC4-4551D7884FF8}" srcOrd="1" destOrd="0" presId="urn:microsoft.com/office/officeart/2005/8/layout/hierarchy6"/>
    <dgm:cxn modelId="{E1707E19-CEF0-4AC3-A901-B5687FF6AA4C}" type="presParOf" srcId="{8FB0CB8C-D67B-4096-8AC4-4551D7884FF8}" destId="{032F9808-FD59-4067-B6C5-19E331AA5E18}" srcOrd="0" destOrd="0" presId="urn:microsoft.com/office/officeart/2005/8/layout/hierarchy6"/>
    <dgm:cxn modelId="{3BBA60B2-0ABB-4732-B64D-9A658DF7871A}" type="presParOf" srcId="{8FB0CB8C-D67B-4096-8AC4-4551D7884FF8}" destId="{B623BAEF-A630-4A05-9E44-ABE0AB60AD9C}" srcOrd="1" destOrd="0" presId="urn:microsoft.com/office/officeart/2005/8/layout/hierarchy6"/>
    <dgm:cxn modelId="{4F189565-2085-4107-A168-743B5FA1B0E6}" type="presParOf" srcId="{B623BAEF-A630-4A05-9E44-ABE0AB60AD9C}" destId="{54F0153A-38C4-4E21-B5DF-FA57486F7C62}" srcOrd="0" destOrd="0" presId="urn:microsoft.com/office/officeart/2005/8/layout/hierarchy6"/>
    <dgm:cxn modelId="{47BE8DD3-B985-421F-BE97-10F2F29727CD}" type="presParOf" srcId="{B623BAEF-A630-4A05-9E44-ABE0AB60AD9C}" destId="{9B66E131-C95E-4A6D-A0BD-788D6140CC9D}" srcOrd="1" destOrd="0" presId="urn:microsoft.com/office/officeart/2005/8/layout/hierarchy6"/>
    <dgm:cxn modelId="{3D6D2070-B3A1-F948-9D0F-51DE630075BD}" type="presParOf" srcId="{9B66E131-C95E-4A6D-A0BD-788D6140CC9D}" destId="{E4F6B78A-718A-DC45-9A2D-EA3EC7A80595}" srcOrd="0" destOrd="0" presId="urn:microsoft.com/office/officeart/2005/8/layout/hierarchy6"/>
    <dgm:cxn modelId="{A849C8EB-2E71-DA4C-BA28-F8E198576F5C}" type="presParOf" srcId="{9B66E131-C95E-4A6D-A0BD-788D6140CC9D}" destId="{37DA8189-7823-A945-9318-D3E87270527D}" srcOrd="1" destOrd="0" presId="urn:microsoft.com/office/officeart/2005/8/layout/hierarchy6"/>
    <dgm:cxn modelId="{73D78A20-51D6-EC4B-9922-C03716B9E8B3}" type="presParOf" srcId="{37DA8189-7823-A945-9318-D3E87270527D}" destId="{7C0E9EC8-7EDD-A147-AD16-887252000468}" srcOrd="0" destOrd="0" presId="urn:microsoft.com/office/officeart/2005/8/layout/hierarchy6"/>
    <dgm:cxn modelId="{C88C27C0-C96A-6C49-BC6E-32031E383F40}" type="presParOf" srcId="{37DA8189-7823-A945-9318-D3E87270527D}" destId="{C13A9CC9-BF0B-0E49-9655-17BF760CA745}" srcOrd="1" destOrd="0" presId="urn:microsoft.com/office/officeart/2005/8/layout/hierarchy6"/>
    <dgm:cxn modelId="{A93CEFCB-6C40-4E96-B184-ECD52B10D150}" type="presParOf" srcId="{616C4753-8C7B-4B01-BEED-625CD89A161B}" destId="{0FC6720D-349B-4510-A240-AB52F945AB00}" srcOrd="4" destOrd="0" presId="urn:microsoft.com/office/officeart/2005/8/layout/hierarchy6"/>
    <dgm:cxn modelId="{D27971FD-33F1-45F1-87E3-23ED1CDCBF07}" type="presParOf" srcId="{616C4753-8C7B-4B01-BEED-625CD89A161B}" destId="{68D326C1-533F-4C19-B08E-9B1F1B62874C}" srcOrd="5" destOrd="0" presId="urn:microsoft.com/office/officeart/2005/8/layout/hierarchy6"/>
    <dgm:cxn modelId="{4960C167-CB58-4EB4-A763-9ADC546C08B9}" type="presParOf" srcId="{68D326C1-533F-4C19-B08E-9B1F1B62874C}" destId="{9EFABB79-A765-451B-9936-9C19D035066B}" srcOrd="0" destOrd="0" presId="urn:microsoft.com/office/officeart/2005/8/layout/hierarchy6"/>
    <dgm:cxn modelId="{CA450372-8F0E-41AC-A856-BDFBA6CED7C6}" type="presParOf" srcId="{68D326C1-533F-4C19-B08E-9B1F1B62874C}" destId="{7C924A0A-60E3-4C34-8DF7-DD932887F115}" srcOrd="1" destOrd="0" presId="urn:microsoft.com/office/officeart/2005/8/layout/hierarchy6"/>
    <dgm:cxn modelId="{AC4DAE2F-C50F-4963-897F-0285366C2D41}" type="presParOf" srcId="{7C924A0A-60E3-4C34-8DF7-DD932887F115}" destId="{0C7F0B0B-4F1B-4F53-82DF-73E789BE7CD8}" srcOrd="0" destOrd="0" presId="urn:microsoft.com/office/officeart/2005/8/layout/hierarchy6"/>
    <dgm:cxn modelId="{006345D4-8342-4578-93A6-BF0766679F48}" type="presParOf" srcId="{7C924A0A-60E3-4C34-8DF7-DD932887F115}" destId="{F64CA3A2-0EAF-4CDE-8E62-54E06E375A03}" srcOrd="1" destOrd="0" presId="urn:microsoft.com/office/officeart/2005/8/layout/hierarchy6"/>
    <dgm:cxn modelId="{E9B2C328-FDA9-4D8F-9A7B-419E8987CFE0}" type="presParOf" srcId="{F64CA3A2-0EAF-4CDE-8E62-54E06E375A03}" destId="{A1C61230-F866-4C7A-AA95-C244348C3AE3}" srcOrd="0" destOrd="0" presId="urn:microsoft.com/office/officeart/2005/8/layout/hierarchy6"/>
    <dgm:cxn modelId="{221F2688-ECC2-43F2-BE97-450EA63678A6}" type="presParOf" srcId="{F64CA3A2-0EAF-4CDE-8E62-54E06E375A03}" destId="{2885300C-8F72-45A4-8711-0AF0A5A1ECD6}" srcOrd="1" destOrd="0" presId="urn:microsoft.com/office/officeart/2005/8/layout/hierarchy6"/>
    <dgm:cxn modelId="{DFA28DFA-66EA-49AA-AD69-922AADF5C5CB}" type="presParOf" srcId="{41172F54-B26B-4038-90AA-B8405D729AB8}" destId="{84EBCB9B-5299-47F8-81C6-D807D3408082}" srcOrd="1" destOrd="0" presId="urn:microsoft.com/office/officeart/2005/8/layout/hierarchy6"/>
    <dgm:cxn modelId="{13FFAE17-DCDC-4B03-8091-EAD5A1F73E49}" type="presParOf" srcId="{84EBCB9B-5299-47F8-81C6-D807D3408082}" destId="{71B78775-256F-47B8-8DAA-0EB9454E47FB}" srcOrd="0" destOrd="0" presId="urn:microsoft.com/office/officeart/2005/8/layout/hierarchy6"/>
    <dgm:cxn modelId="{29B779C2-354E-45DD-B094-A518B8E30D85}" type="presParOf" srcId="{71B78775-256F-47B8-8DAA-0EB9454E47FB}" destId="{71A7E7B2-DE2A-4774-BA0C-FC6CF67ADD3D}" srcOrd="0" destOrd="0" presId="urn:microsoft.com/office/officeart/2005/8/layout/hierarchy6"/>
    <dgm:cxn modelId="{EE8E4344-4C1D-43E9-B2F9-867F810F7E2C}" type="presParOf" srcId="{71B78775-256F-47B8-8DAA-0EB9454E47FB}" destId="{DE590F76-D885-4071-A3C2-09A81C6EEA72}" srcOrd="1" destOrd="0" presId="urn:microsoft.com/office/officeart/2005/8/layout/hierarchy6"/>
    <dgm:cxn modelId="{3C2D3742-2232-476C-B2B5-BFD39BB47CD0}" type="presParOf" srcId="{84EBCB9B-5299-47F8-81C6-D807D3408082}" destId="{1BC5D241-CDB6-4C37-A431-A188B2FA763D}" srcOrd="1" destOrd="0" presId="urn:microsoft.com/office/officeart/2005/8/layout/hierarchy6"/>
    <dgm:cxn modelId="{769E0A4F-524B-4F71-BFB7-2DBD8AAA25A2}" type="presParOf" srcId="{1BC5D241-CDB6-4C37-A431-A188B2FA763D}" destId="{71E1E61C-6DD5-45D5-85B3-D2477E7543C8}" srcOrd="0" destOrd="0" presId="urn:microsoft.com/office/officeart/2005/8/layout/hierarchy6"/>
    <dgm:cxn modelId="{E22C26BA-140F-47EC-A8B2-74286B5CA88B}" type="presParOf" srcId="{84EBCB9B-5299-47F8-81C6-D807D3408082}" destId="{E5904F9F-8FF4-4A88-91CB-B81818BE5C20}" srcOrd="2" destOrd="0" presId="urn:microsoft.com/office/officeart/2005/8/layout/hierarchy6"/>
    <dgm:cxn modelId="{E70B9DE9-8E17-4FD7-8180-E0A19477403B}" type="presParOf" srcId="{E5904F9F-8FF4-4A88-91CB-B81818BE5C20}" destId="{95AF83C6-FC3D-4D3F-A411-53F9A1981F71}" srcOrd="0" destOrd="0" presId="urn:microsoft.com/office/officeart/2005/8/layout/hierarchy6"/>
    <dgm:cxn modelId="{5784DB1D-234C-4629-B443-004F6B4F2A9F}" type="presParOf" srcId="{E5904F9F-8FF4-4A88-91CB-B81818BE5C20}" destId="{F18536E5-50AC-482E-8BF2-18230AA447B5}" srcOrd="1" destOrd="0" presId="urn:microsoft.com/office/officeart/2005/8/layout/hierarchy6"/>
    <dgm:cxn modelId="{9EEABA6F-7239-45A4-8DD3-FEFF6FA59B34}" type="presParOf" srcId="{84EBCB9B-5299-47F8-81C6-D807D3408082}" destId="{C03AB322-1CEC-449C-B8E8-B204C97C86BE}" srcOrd="3" destOrd="0" presId="urn:microsoft.com/office/officeart/2005/8/layout/hierarchy6"/>
    <dgm:cxn modelId="{50DDE6E0-EA7C-457C-AB56-608F912992D9}" type="presParOf" srcId="{C03AB322-1CEC-449C-B8E8-B204C97C86BE}" destId="{F1503124-EB86-47BD-824C-37B5AD5FA05E}" srcOrd="0" destOrd="0" presId="urn:microsoft.com/office/officeart/2005/8/layout/hierarchy6"/>
    <dgm:cxn modelId="{88768C3E-6B8C-49F2-981B-833B646F487D}" type="presParOf" srcId="{84EBCB9B-5299-47F8-81C6-D807D3408082}" destId="{D0DFAA1F-B804-4A9A-9270-89F077B49023}" srcOrd="4" destOrd="0" presId="urn:microsoft.com/office/officeart/2005/8/layout/hierarchy6"/>
    <dgm:cxn modelId="{BE7A15B0-7CCB-45AF-83DF-EF84C2CF61B1}" type="presParOf" srcId="{D0DFAA1F-B804-4A9A-9270-89F077B49023}" destId="{CFA35DCC-CDD2-4E20-9837-0730349DB08F}" srcOrd="0" destOrd="0" presId="urn:microsoft.com/office/officeart/2005/8/layout/hierarchy6"/>
    <dgm:cxn modelId="{A073EF00-CBC8-40A1-8F51-2A013E307CA1}" type="presParOf" srcId="{D0DFAA1F-B804-4A9A-9270-89F077B49023}" destId="{0611D473-F0C7-41AF-9632-009FC3EC393A}" srcOrd="1" destOrd="0" presId="urn:microsoft.com/office/officeart/2005/8/layout/hierarchy6"/>
    <dgm:cxn modelId="{A4E419B0-FDF2-47AB-9290-343FDA824900}" type="presParOf" srcId="{84EBCB9B-5299-47F8-81C6-D807D3408082}" destId="{B9337104-F95D-42EE-9CA0-7C6257BA6F01}" srcOrd="5" destOrd="0" presId="urn:microsoft.com/office/officeart/2005/8/layout/hierarchy6"/>
    <dgm:cxn modelId="{4CC6FC98-1360-4900-9344-C7ED20477EAC}" type="presParOf" srcId="{B9337104-F95D-42EE-9CA0-7C6257BA6F01}" destId="{A6023775-B970-4241-9904-2E127AC48CCA}" srcOrd="0" destOrd="0" presId="urn:microsoft.com/office/officeart/2005/8/layout/hierarchy6"/>
    <dgm:cxn modelId="{607AC319-D05B-4B7B-B500-051D2A5EEB8B}" type="presParOf" srcId="{84EBCB9B-5299-47F8-81C6-D807D3408082}" destId="{64778F89-FC4B-4255-9C19-7C55D1A104D1}" srcOrd="6" destOrd="0" presId="urn:microsoft.com/office/officeart/2005/8/layout/hierarchy6"/>
    <dgm:cxn modelId="{F752B6E9-26EE-4473-B0CD-5BA785644CD4}" type="presParOf" srcId="{64778F89-FC4B-4255-9C19-7C55D1A104D1}" destId="{434C9464-D437-4E93-8967-EBE15EE29D87}" srcOrd="0" destOrd="0" presId="urn:microsoft.com/office/officeart/2005/8/layout/hierarchy6"/>
    <dgm:cxn modelId="{E18159A1-9E81-4011-92DE-43C0EAFF55EE}" type="presParOf" srcId="{64778F89-FC4B-4255-9C19-7C55D1A104D1}" destId="{60CB88F6-2D53-4410-95B4-9CCF933DFC0E}" srcOrd="1" destOrd="0" presId="urn:microsoft.com/office/officeart/2005/8/layout/hierarchy6"/>
    <dgm:cxn modelId="{B454F66B-0BC1-46F9-B523-36C072809296}" type="presParOf" srcId="{84EBCB9B-5299-47F8-81C6-D807D3408082}" destId="{D4DB0C8C-D480-4B63-8C2D-8BACAC31DA5E}" srcOrd="7" destOrd="0" presId="urn:microsoft.com/office/officeart/2005/8/layout/hierarchy6"/>
    <dgm:cxn modelId="{4077B141-36CB-438D-BB8F-22810D267885}" type="presParOf" srcId="{D4DB0C8C-D480-4B63-8C2D-8BACAC31DA5E}" destId="{B1B5603B-74C6-4FF9-BA0B-593BFC0A3824}" srcOrd="0" destOrd="0" presId="urn:microsoft.com/office/officeart/2005/8/layout/hierarchy6"/>
    <dgm:cxn modelId="{D84DCBBE-1725-4FB0-BE02-59698CF808FD}" type="presParOf" srcId="{84EBCB9B-5299-47F8-81C6-D807D3408082}" destId="{6EF37583-2CD6-4E3C-A413-9484DB074E1D}" srcOrd="8" destOrd="0" presId="urn:microsoft.com/office/officeart/2005/8/layout/hierarchy6"/>
    <dgm:cxn modelId="{683FD324-A459-48EB-850A-ABC55118B6AB}" type="presParOf" srcId="{6EF37583-2CD6-4E3C-A413-9484DB074E1D}" destId="{DFC93722-6F17-433F-AEAF-893970137D97}" srcOrd="0" destOrd="0" presId="urn:microsoft.com/office/officeart/2005/8/layout/hierarchy6"/>
    <dgm:cxn modelId="{DD68CC20-8AAF-4C6E-8A01-B37741FBF852}" type="presParOf" srcId="{6EF37583-2CD6-4E3C-A413-9484DB074E1D}" destId="{00FA2D14-7F8D-45FE-BDC1-31BDAF2CA034}" srcOrd="1" destOrd="0" presId="urn:microsoft.com/office/officeart/2005/8/layout/hierarchy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C93722-6F17-433F-AEAF-893970137D97}">
      <dsp:nvSpPr>
        <dsp:cNvPr id="0" name=""/>
        <dsp:cNvSpPr/>
      </dsp:nvSpPr>
      <dsp:spPr>
        <a:xfrm>
          <a:off x="0" y="4377698"/>
          <a:ext cx="11527605" cy="643132"/>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tx2"/>
              </a:solidFill>
              <a:latin typeface="+mj-lt"/>
            </a:rPr>
            <a:t>Departments</a:t>
          </a:r>
        </a:p>
      </dsp:txBody>
      <dsp:txXfrm>
        <a:off x="0" y="4377698"/>
        <a:ext cx="3458281" cy="643132"/>
      </dsp:txXfrm>
    </dsp:sp>
    <dsp:sp modelId="{434C9464-D437-4E93-8967-EBE15EE29D87}">
      <dsp:nvSpPr>
        <dsp:cNvPr id="0" name=""/>
        <dsp:cNvSpPr/>
      </dsp:nvSpPr>
      <dsp:spPr>
        <a:xfrm>
          <a:off x="0" y="3735090"/>
          <a:ext cx="11527605" cy="454800"/>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tx2"/>
              </a:solidFill>
              <a:latin typeface="+mj-lt"/>
            </a:rPr>
            <a:t>Management</a:t>
          </a:r>
          <a:r>
            <a:rPr lang="en-GB" sz="1600" kern="1200" dirty="0">
              <a:solidFill>
                <a:schemeClr val="tx2"/>
              </a:solidFill>
              <a:latin typeface="+mj-lt"/>
            </a:rPr>
            <a:t> </a:t>
          </a:r>
        </a:p>
      </dsp:txBody>
      <dsp:txXfrm>
        <a:off x="0" y="3735090"/>
        <a:ext cx="3458281" cy="454800"/>
      </dsp:txXfrm>
    </dsp:sp>
    <dsp:sp modelId="{CFA35DCC-CDD2-4E20-9837-0730349DB08F}">
      <dsp:nvSpPr>
        <dsp:cNvPr id="0" name=""/>
        <dsp:cNvSpPr/>
      </dsp:nvSpPr>
      <dsp:spPr>
        <a:xfrm>
          <a:off x="0" y="3112161"/>
          <a:ext cx="11527605" cy="454800"/>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tx2"/>
              </a:solidFill>
              <a:latin typeface="+mj-lt"/>
            </a:rPr>
            <a:t>Directors</a:t>
          </a:r>
        </a:p>
      </dsp:txBody>
      <dsp:txXfrm>
        <a:off x="0" y="3112161"/>
        <a:ext cx="3458281" cy="454800"/>
      </dsp:txXfrm>
    </dsp:sp>
    <dsp:sp modelId="{95AF83C6-FC3D-4D3F-A411-53F9A1981F71}">
      <dsp:nvSpPr>
        <dsp:cNvPr id="0" name=""/>
        <dsp:cNvSpPr/>
      </dsp:nvSpPr>
      <dsp:spPr>
        <a:xfrm>
          <a:off x="0" y="2501284"/>
          <a:ext cx="11527605" cy="454800"/>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tx2"/>
              </a:solidFill>
              <a:latin typeface="+mj-lt"/>
            </a:rPr>
            <a:t>Members</a:t>
          </a:r>
        </a:p>
      </dsp:txBody>
      <dsp:txXfrm>
        <a:off x="0" y="2501284"/>
        <a:ext cx="3458281" cy="454800"/>
      </dsp:txXfrm>
    </dsp:sp>
    <dsp:sp modelId="{71A7E7B2-DE2A-4774-BA0C-FC6CF67ADD3D}">
      <dsp:nvSpPr>
        <dsp:cNvPr id="0" name=""/>
        <dsp:cNvSpPr/>
      </dsp:nvSpPr>
      <dsp:spPr>
        <a:xfrm>
          <a:off x="0" y="1228455"/>
          <a:ext cx="11527605" cy="960419"/>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GB" sz="1800" kern="1200">
            <a:solidFill>
              <a:schemeClr val="tx2"/>
            </a:solidFill>
            <a:latin typeface="+mn-lt"/>
          </a:endParaRPr>
        </a:p>
      </dsp:txBody>
      <dsp:txXfrm>
        <a:off x="0" y="1228455"/>
        <a:ext cx="3458281" cy="960419"/>
      </dsp:txXfrm>
    </dsp:sp>
    <dsp:sp modelId="{7B09388A-99EE-4AEA-B665-FF0A72088804}">
      <dsp:nvSpPr>
        <dsp:cNvPr id="0" name=""/>
        <dsp:cNvSpPr/>
      </dsp:nvSpPr>
      <dsp:spPr>
        <a:xfrm>
          <a:off x="4416997" y="1290121"/>
          <a:ext cx="4851562" cy="812989"/>
        </a:xfrm>
        <a:prstGeom prst="roundRect">
          <a:avLst>
            <a:gd name="adj" fmla="val 1000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ts val="0"/>
            </a:spcAft>
            <a:buNone/>
          </a:pPr>
          <a:r>
            <a:rPr lang="en-GB" sz="2000" b="1" kern="1200" dirty="0">
              <a:solidFill>
                <a:schemeClr val="bg1"/>
              </a:solidFill>
              <a:latin typeface="+mn-lt"/>
            </a:rPr>
            <a:t>Gola Rainforest Conservation</a:t>
          </a:r>
        </a:p>
        <a:p>
          <a:pPr marL="0" lvl="0" indent="0" algn="ctr" defTabSz="889000">
            <a:lnSpc>
              <a:spcPct val="90000"/>
            </a:lnSpc>
            <a:spcBef>
              <a:spcPct val="0"/>
            </a:spcBef>
            <a:spcAft>
              <a:spcPct val="35000"/>
            </a:spcAft>
            <a:buNone/>
          </a:pPr>
          <a:r>
            <a:rPr lang="en-GB" sz="1400" kern="1200" dirty="0">
              <a:solidFill>
                <a:schemeClr val="bg1"/>
              </a:solidFill>
              <a:latin typeface="+mn-lt"/>
            </a:rPr>
            <a:t>Est. 2015</a:t>
          </a:r>
        </a:p>
      </dsp:txBody>
      <dsp:txXfrm>
        <a:off x="4440809" y="1313933"/>
        <a:ext cx="4803938" cy="765365"/>
      </dsp:txXfrm>
    </dsp:sp>
    <dsp:sp modelId="{9D4EA1AD-6A08-45BA-977F-E0EE7BCA25E7}">
      <dsp:nvSpPr>
        <dsp:cNvPr id="0" name=""/>
        <dsp:cNvSpPr/>
      </dsp:nvSpPr>
      <dsp:spPr>
        <a:xfrm>
          <a:off x="6792086" y="2103111"/>
          <a:ext cx="91440" cy="427856"/>
        </a:xfrm>
        <a:custGeom>
          <a:avLst/>
          <a:gdLst/>
          <a:ahLst/>
          <a:cxnLst/>
          <a:rect l="0" t="0" r="0" b="0"/>
          <a:pathLst>
            <a:path>
              <a:moveTo>
                <a:pt x="50691" y="0"/>
              </a:moveTo>
              <a:lnTo>
                <a:pt x="50691" y="213928"/>
              </a:lnTo>
              <a:lnTo>
                <a:pt x="45720" y="213928"/>
              </a:lnTo>
              <a:lnTo>
                <a:pt x="45720" y="427856"/>
              </a:lnTo>
            </a:path>
          </a:pathLst>
        </a:custGeom>
        <a:no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D27109-551E-45D9-9A20-60F92AC297E1}">
      <dsp:nvSpPr>
        <dsp:cNvPr id="0" name=""/>
        <dsp:cNvSpPr/>
      </dsp:nvSpPr>
      <dsp:spPr>
        <a:xfrm>
          <a:off x="6125928" y="2530968"/>
          <a:ext cx="1423757" cy="379000"/>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b="1" kern="1200" dirty="0" err="1">
              <a:solidFill>
                <a:schemeClr val="bg1"/>
              </a:solidFill>
              <a:latin typeface="+mn-lt"/>
            </a:rPr>
            <a:t>MoECC</a:t>
          </a:r>
          <a:endParaRPr lang="en-GB" sz="800" b="1" kern="1200" dirty="0">
            <a:solidFill>
              <a:schemeClr val="bg1"/>
            </a:solidFill>
            <a:latin typeface="+mn-lt"/>
          </a:endParaRPr>
        </a:p>
        <a:p>
          <a:pPr marL="0" lvl="0" indent="0" algn="ctr" defTabSz="355600">
            <a:lnSpc>
              <a:spcPct val="90000"/>
            </a:lnSpc>
            <a:spcBef>
              <a:spcPct val="0"/>
            </a:spcBef>
            <a:spcAft>
              <a:spcPct val="35000"/>
            </a:spcAft>
            <a:buNone/>
          </a:pPr>
          <a:r>
            <a:rPr lang="en-GB" sz="800" b="1" kern="1200" dirty="0" err="1">
              <a:solidFill>
                <a:schemeClr val="bg1"/>
              </a:solidFill>
              <a:latin typeface="+mn-lt"/>
            </a:rPr>
            <a:t>Jiwoh</a:t>
          </a:r>
          <a:r>
            <a:rPr lang="en-GB" sz="800" b="1" kern="1200" dirty="0">
              <a:solidFill>
                <a:schemeClr val="bg1"/>
              </a:solidFill>
              <a:latin typeface="+mn-lt"/>
            </a:rPr>
            <a:t> Abdulai</a:t>
          </a:r>
        </a:p>
      </dsp:txBody>
      <dsp:txXfrm>
        <a:off x="6137029" y="2542069"/>
        <a:ext cx="1401555" cy="356798"/>
      </dsp:txXfrm>
    </dsp:sp>
    <dsp:sp modelId="{084EF617-AE86-4ED8-AA0C-3C99A7C235C0}">
      <dsp:nvSpPr>
        <dsp:cNvPr id="0" name=""/>
        <dsp:cNvSpPr/>
      </dsp:nvSpPr>
      <dsp:spPr>
        <a:xfrm>
          <a:off x="6837806" y="2909968"/>
          <a:ext cx="1076326" cy="234491"/>
        </a:xfrm>
        <a:custGeom>
          <a:avLst/>
          <a:gdLst/>
          <a:ahLst/>
          <a:cxnLst/>
          <a:rect l="0" t="0" r="0" b="0"/>
          <a:pathLst>
            <a:path>
              <a:moveTo>
                <a:pt x="0" y="0"/>
              </a:moveTo>
              <a:lnTo>
                <a:pt x="0" y="117245"/>
              </a:lnTo>
              <a:lnTo>
                <a:pt x="1076326" y="117245"/>
              </a:lnTo>
              <a:lnTo>
                <a:pt x="1076326" y="234491"/>
              </a:lnTo>
            </a:path>
          </a:pathLst>
        </a:custGeom>
        <a:no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A5B415-6DD0-46FC-AD3C-91329588DC79}">
      <dsp:nvSpPr>
        <dsp:cNvPr id="0" name=""/>
        <dsp:cNvSpPr/>
      </dsp:nvSpPr>
      <dsp:spPr>
        <a:xfrm>
          <a:off x="7237485" y="3144459"/>
          <a:ext cx="1353297" cy="379000"/>
        </a:xfrm>
        <a:prstGeom prst="roundRect">
          <a:avLst>
            <a:gd name="adj" fmla="val 10000"/>
          </a:avLst>
        </a:prstGeom>
        <a:solidFill>
          <a:schemeClr val="accent3">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b="1" kern="1200" dirty="0">
              <a:solidFill>
                <a:schemeClr val="tx2"/>
              </a:solidFill>
              <a:latin typeface="+mn-lt"/>
            </a:rPr>
            <a:t>Dir. Forestry Division </a:t>
          </a:r>
        </a:p>
        <a:p>
          <a:pPr marL="0" lvl="0" indent="0" algn="ctr" defTabSz="355600">
            <a:lnSpc>
              <a:spcPct val="90000"/>
            </a:lnSpc>
            <a:spcBef>
              <a:spcPct val="0"/>
            </a:spcBef>
            <a:spcAft>
              <a:spcPct val="35000"/>
            </a:spcAft>
            <a:buNone/>
          </a:pPr>
          <a:r>
            <a:rPr lang="en-GB" sz="800" b="1" kern="1200" dirty="0">
              <a:solidFill>
                <a:schemeClr val="tx2"/>
              </a:solidFill>
              <a:latin typeface="+mn-lt"/>
            </a:rPr>
            <a:t>Kate Garnett</a:t>
          </a:r>
        </a:p>
      </dsp:txBody>
      <dsp:txXfrm>
        <a:off x="7248586" y="3155560"/>
        <a:ext cx="1331095" cy="356798"/>
      </dsp:txXfrm>
    </dsp:sp>
    <dsp:sp modelId="{D1D9F444-ABC8-420F-9866-F0290EB89B74}">
      <dsp:nvSpPr>
        <dsp:cNvPr id="0" name=""/>
        <dsp:cNvSpPr/>
      </dsp:nvSpPr>
      <dsp:spPr>
        <a:xfrm>
          <a:off x="6280236" y="2909968"/>
          <a:ext cx="557570" cy="234491"/>
        </a:xfrm>
        <a:custGeom>
          <a:avLst/>
          <a:gdLst/>
          <a:ahLst/>
          <a:cxnLst/>
          <a:rect l="0" t="0" r="0" b="0"/>
          <a:pathLst>
            <a:path>
              <a:moveTo>
                <a:pt x="557570" y="0"/>
              </a:moveTo>
              <a:lnTo>
                <a:pt x="557570" y="117245"/>
              </a:lnTo>
              <a:lnTo>
                <a:pt x="0" y="117245"/>
              </a:lnTo>
              <a:lnTo>
                <a:pt x="0" y="234491"/>
              </a:lnTo>
            </a:path>
          </a:pathLst>
        </a:custGeom>
        <a:no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809B93-422C-42EE-BB74-5B9E9FC0D9AF}">
      <dsp:nvSpPr>
        <dsp:cNvPr id="0" name=""/>
        <dsp:cNvSpPr/>
      </dsp:nvSpPr>
      <dsp:spPr>
        <a:xfrm>
          <a:off x="5457835" y="3144459"/>
          <a:ext cx="1644801" cy="379000"/>
        </a:xfrm>
        <a:prstGeom prst="roundRect">
          <a:avLst>
            <a:gd name="adj" fmla="val 10000"/>
          </a:avLst>
        </a:prstGeom>
        <a:solidFill>
          <a:schemeClr val="accent3">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b="1" kern="1200" dirty="0">
              <a:solidFill>
                <a:schemeClr val="tx2"/>
              </a:solidFill>
              <a:latin typeface="+mn-lt"/>
            </a:rPr>
            <a:t>Elected PC Representative </a:t>
          </a:r>
          <a:br>
            <a:rPr lang="en-GB" sz="800" b="1" kern="1200" dirty="0">
              <a:solidFill>
                <a:schemeClr val="tx2"/>
              </a:solidFill>
              <a:latin typeface="+mn-lt"/>
            </a:rPr>
          </a:br>
          <a:r>
            <a:rPr lang="en-GB" sz="800" b="1" kern="1200" dirty="0">
              <a:solidFill>
                <a:schemeClr val="tx2"/>
              </a:solidFill>
              <a:latin typeface="+mn-lt"/>
            </a:rPr>
            <a:t>Patrick </a:t>
          </a:r>
          <a:r>
            <a:rPr lang="en-GB" sz="800" b="1" kern="1200" dirty="0" err="1">
              <a:solidFill>
                <a:schemeClr val="tx2"/>
              </a:solidFill>
              <a:latin typeface="+mn-lt"/>
            </a:rPr>
            <a:t>Kabba</a:t>
          </a:r>
          <a:r>
            <a:rPr lang="en-GB" sz="800" b="1" kern="1200" dirty="0">
              <a:solidFill>
                <a:schemeClr val="tx2"/>
              </a:solidFill>
              <a:latin typeface="+mn-lt"/>
            </a:rPr>
            <a:t> </a:t>
          </a:r>
          <a:r>
            <a:rPr lang="en-GB" sz="800" b="1" kern="1200" dirty="0" err="1">
              <a:solidFill>
                <a:schemeClr val="tx2"/>
              </a:solidFill>
              <a:latin typeface="+mn-lt"/>
            </a:rPr>
            <a:t>Kanneh</a:t>
          </a:r>
          <a:endParaRPr lang="en-GB" sz="800" b="1" kern="1200" dirty="0">
            <a:solidFill>
              <a:schemeClr val="tx2"/>
            </a:solidFill>
            <a:latin typeface="+mn-lt"/>
          </a:endParaRPr>
        </a:p>
      </dsp:txBody>
      <dsp:txXfrm>
        <a:off x="5468936" y="3155560"/>
        <a:ext cx="1622599" cy="356798"/>
      </dsp:txXfrm>
    </dsp:sp>
    <dsp:sp modelId="{286A59DF-7539-40D5-887E-00587550C666}">
      <dsp:nvSpPr>
        <dsp:cNvPr id="0" name=""/>
        <dsp:cNvSpPr/>
      </dsp:nvSpPr>
      <dsp:spPr>
        <a:xfrm>
          <a:off x="6280236" y="3523459"/>
          <a:ext cx="500916" cy="241093"/>
        </a:xfrm>
        <a:custGeom>
          <a:avLst/>
          <a:gdLst/>
          <a:ahLst/>
          <a:cxnLst/>
          <a:rect l="0" t="0" r="0" b="0"/>
          <a:pathLst>
            <a:path>
              <a:moveTo>
                <a:pt x="0" y="0"/>
              </a:moveTo>
              <a:lnTo>
                <a:pt x="0" y="120546"/>
              </a:lnTo>
              <a:lnTo>
                <a:pt x="500916" y="120546"/>
              </a:lnTo>
              <a:lnTo>
                <a:pt x="500916" y="241093"/>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6F5A9C-909B-4223-B82E-70F44232DA3E}">
      <dsp:nvSpPr>
        <dsp:cNvPr id="0" name=""/>
        <dsp:cNvSpPr/>
      </dsp:nvSpPr>
      <dsp:spPr>
        <a:xfrm>
          <a:off x="6173935" y="3764552"/>
          <a:ext cx="1214435" cy="379000"/>
        </a:xfrm>
        <a:prstGeom prst="roundRect">
          <a:avLst>
            <a:gd name="adj" fmla="val 10000"/>
          </a:avLst>
        </a:prstGeom>
        <a:solidFill>
          <a:schemeClr val="accent3">
            <a:tint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b="1" kern="1200" dirty="0">
              <a:solidFill>
                <a:schemeClr val="tx2"/>
              </a:solidFill>
              <a:latin typeface="+mn-lt"/>
            </a:rPr>
            <a:t>Head of Gola </a:t>
          </a:r>
        </a:p>
        <a:p>
          <a:pPr marL="0" lvl="0" indent="0" algn="ctr" defTabSz="355600">
            <a:lnSpc>
              <a:spcPct val="90000"/>
            </a:lnSpc>
            <a:spcBef>
              <a:spcPct val="0"/>
            </a:spcBef>
            <a:spcAft>
              <a:spcPct val="35000"/>
            </a:spcAft>
            <a:buNone/>
          </a:pPr>
          <a:r>
            <a:rPr lang="en-GB" sz="800" b="1" kern="1200" dirty="0">
              <a:solidFill>
                <a:schemeClr val="tx2"/>
              </a:solidFill>
              <a:latin typeface="+mn-lt"/>
            </a:rPr>
            <a:t>Fomba Kanneh</a:t>
          </a:r>
        </a:p>
      </dsp:txBody>
      <dsp:txXfrm>
        <a:off x="6185036" y="3775653"/>
        <a:ext cx="1192233" cy="356798"/>
      </dsp:txXfrm>
    </dsp:sp>
    <dsp:sp modelId="{6C556383-4C3F-42DB-BC76-0CFD809654DE}">
      <dsp:nvSpPr>
        <dsp:cNvPr id="0" name=""/>
        <dsp:cNvSpPr/>
      </dsp:nvSpPr>
      <dsp:spPr>
        <a:xfrm>
          <a:off x="3769077" y="4143552"/>
          <a:ext cx="3012075" cy="293368"/>
        </a:xfrm>
        <a:custGeom>
          <a:avLst/>
          <a:gdLst/>
          <a:ahLst/>
          <a:cxnLst/>
          <a:rect l="0" t="0" r="0" b="0"/>
          <a:pathLst>
            <a:path>
              <a:moveTo>
                <a:pt x="3012075" y="0"/>
              </a:moveTo>
              <a:lnTo>
                <a:pt x="3012075" y="146684"/>
              </a:lnTo>
              <a:lnTo>
                <a:pt x="0" y="146684"/>
              </a:lnTo>
              <a:lnTo>
                <a:pt x="0" y="293368"/>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41946D-02DB-48F0-B8F5-7D6FAE0E1FD0}">
      <dsp:nvSpPr>
        <dsp:cNvPr id="0" name=""/>
        <dsp:cNvSpPr/>
      </dsp:nvSpPr>
      <dsp:spPr>
        <a:xfrm>
          <a:off x="3383154" y="4436921"/>
          <a:ext cx="771846" cy="536936"/>
        </a:xfrm>
        <a:prstGeom prst="roundRect">
          <a:avLst>
            <a:gd name="adj" fmla="val 10000"/>
          </a:avLst>
        </a:prstGeom>
        <a:solidFill>
          <a:schemeClr val="accent3">
            <a:tint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GB" sz="700" b="1" kern="1200" dirty="0">
              <a:solidFill>
                <a:schemeClr val="tx2"/>
              </a:solidFill>
              <a:latin typeface="+mn-lt"/>
            </a:rPr>
            <a:t>Park Operations </a:t>
          </a:r>
        </a:p>
      </dsp:txBody>
      <dsp:txXfrm>
        <a:off x="3398880" y="4452647"/>
        <a:ext cx="740394" cy="505484"/>
      </dsp:txXfrm>
    </dsp:sp>
    <dsp:sp modelId="{55842351-752A-4BC4-A094-A73C4624AB72}">
      <dsp:nvSpPr>
        <dsp:cNvPr id="0" name=""/>
        <dsp:cNvSpPr/>
      </dsp:nvSpPr>
      <dsp:spPr>
        <a:xfrm>
          <a:off x="4771624" y="4143552"/>
          <a:ext cx="2009528" cy="297029"/>
        </a:xfrm>
        <a:custGeom>
          <a:avLst/>
          <a:gdLst/>
          <a:ahLst/>
          <a:cxnLst/>
          <a:rect l="0" t="0" r="0" b="0"/>
          <a:pathLst>
            <a:path>
              <a:moveTo>
                <a:pt x="2009528" y="0"/>
              </a:moveTo>
              <a:lnTo>
                <a:pt x="2009528" y="148514"/>
              </a:lnTo>
              <a:lnTo>
                <a:pt x="0" y="148514"/>
              </a:lnTo>
              <a:lnTo>
                <a:pt x="0" y="297029"/>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9BEB98-46C6-408A-803F-5676763D694B}">
      <dsp:nvSpPr>
        <dsp:cNvPr id="0" name=""/>
        <dsp:cNvSpPr/>
      </dsp:nvSpPr>
      <dsp:spPr>
        <a:xfrm>
          <a:off x="4307893" y="4440582"/>
          <a:ext cx="927462" cy="543762"/>
        </a:xfrm>
        <a:prstGeom prst="roundRect">
          <a:avLst>
            <a:gd name="adj" fmla="val 10000"/>
          </a:avLst>
        </a:prstGeom>
        <a:solidFill>
          <a:schemeClr val="accent3">
            <a:tint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GB" sz="700" b="1" kern="1200" dirty="0">
              <a:solidFill>
                <a:schemeClr val="tx2"/>
              </a:solidFill>
              <a:latin typeface="+mn-lt"/>
            </a:rPr>
            <a:t>Community Development </a:t>
          </a:r>
        </a:p>
      </dsp:txBody>
      <dsp:txXfrm>
        <a:off x="4323819" y="4456508"/>
        <a:ext cx="895610" cy="511910"/>
      </dsp:txXfrm>
    </dsp:sp>
    <dsp:sp modelId="{70FACB1E-232C-4AC6-8D26-F22257759189}">
      <dsp:nvSpPr>
        <dsp:cNvPr id="0" name=""/>
        <dsp:cNvSpPr/>
      </dsp:nvSpPr>
      <dsp:spPr>
        <a:xfrm>
          <a:off x="5756732" y="4143552"/>
          <a:ext cx="1024420" cy="302142"/>
        </a:xfrm>
        <a:custGeom>
          <a:avLst/>
          <a:gdLst/>
          <a:ahLst/>
          <a:cxnLst/>
          <a:rect l="0" t="0" r="0" b="0"/>
          <a:pathLst>
            <a:path>
              <a:moveTo>
                <a:pt x="1024420" y="0"/>
              </a:moveTo>
              <a:lnTo>
                <a:pt x="1024420" y="151071"/>
              </a:lnTo>
              <a:lnTo>
                <a:pt x="0" y="151071"/>
              </a:lnTo>
              <a:lnTo>
                <a:pt x="0" y="302142"/>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11C0FF-CAAF-4684-960C-526FB501CC8E}">
      <dsp:nvSpPr>
        <dsp:cNvPr id="0" name=""/>
        <dsp:cNvSpPr/>
      </dsp:nvSpPr>
      <dsp:spPr>
        <a:xfrm>
          <a:off x="5382762" y="4445695"/>
          <a:ext cx="747941" cy="521689"/>
        </a:xfrm>
        <a:prstGeom prst="roundRect">
          <a:avLst>
            <a:gd name="adj" fmla="val 10000"/>
          </a:avLst>
        </a:prstGeom>
        <a:solidFill>
          <a:schemeClr val="accent3">
            <a:tint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GB" sz="700" b="1" kern="1200" dirty="0">
              <a:solidFill>
                <a:schemeClr val="tx2"/>
              </a:solidFill>
              <a:latin typeface="+mn-lt"/>
            </a:rPr>
            <a:t>Conservation Enterprise</a:t>
          </a:r>
        </a:p>
      </dsp:txBody>
      <dsp:txXfrm>
        <a:off x="5398042" y="4460975"/>
        <a:ext cx="717381" cy="491129"/>
      </dsp:txXfrm>
    </dsp:sp>
    <dsp:sp modelId="{B6D183F5-1A80-47B4-AB9F-150122809D02}">
      <dsp:nvSpPr>
        <dsp:cNvPr id="0" name=""/>
        <dsp:cNvSpPr/>
      </dsp:nvSpPr>
      <dsp:spPr>
        <a:xfrm>
          <a:off x="6671105" y="4143552"/>
          <a:ext cx="110047" cy="296942"/>
        </a:xfrm>
        <a:custGeom>
          <a:avLst/>
          <a:gdLst/>
          <a:ahLst/>
          <a:cxnLst/>
          <a:rect l="0" t="0" r="0" b="0"/>
          <a:pathLst>
            <a:path>
              <a:moveTo>
                <a:pt x="110047" y="0"/>
              </a:moveTo>
              <a:lnTo>
                <a:pt x="110047" y="148471"/>
              </a:lnTo>
              <a:lnTo>
                <a:pt x="0" y="148471"/>
              </a:lnTo>
              <a:lnTo>
                <a:pt x="0" y="296942"/>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2DFCB8-3B51-4BFF-9EAD-1C6855EECDC0}">
      <dsp:nvSpPr>
        <dsp:cNvPr id="0" name=""/>
        <dsp:cNvSpPr/>
      </dsp:nvSpPr>
      <dsp:spPr>
        <a:xfrm>
          <a:off x="6324397" y="4440495"/>
          <a:ext cx="693416" cy="520935"/>
        </a:xfrm>
        <a:prstGeom prst="roundRect">
          <a:avLst>
            <a:gd name="adj" fmla="val 10000"/>
          </a:avLst>
        </a:prstGeom>
        <a:solidFill>
          <a:schemeClr val="accent3">
            <a:tint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GB" sz="700" b="1" kern="1200" dirty="0">
              <a:solidFill>
                <a:schemeClr val="tx2"/>
              </a:solidFill>
              <a:latin typeface="+mn-lt"/>
            </a:rPr>
            <a:t>Research &amp; Monitoring </a:t>
          </a:r>
        </a:p>
      </dsp:txBody>
      <dsp:txXfrm>
        <a:off x="6339655" y="4455753"/>
        <a:ext cx="662900" cy="490419"/>
      </dsp:txXfrm>
    </dsp:sp>
    <dsp:sp modelId="{70AACC4B-14D9-4604-A9E9-29E3D1DA3BF9}">
      <dsp:nvSpPr>
        <dsp:cNvPr id="0" name=""/>
        <dsp:cNvSpPr/>
      </dsp:nvSpPr>
      <dsp:spPr>
        <a:xfrm>
          <a:off x="6781152" y="4143552"/>
          <a:ext cx="748023" cy="295263"/>
        </a:xfrm>
        <a:custGeom>
          <a:avLst/>
          <a:gdLst/>
          <a:ahLst/>
          <a:cxnLst/>
          <a:rect l="0" t="0" r="0" b="0"/>
          <a:pathLst>
            <a:path>
              <a:moveTo>
                <a:pt x="0" y="0"/>
              </a:moveTo>
              <a:lnTo>
                <a:pt x="0" y="147631"/>
              </a:lnTo>
              <a:lnTo>
                <a:pt x="748023" y="147631"/>
              </a:lnTo>
              <a:lnTo>
                <a:pt x="748023" y="295263"/>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AE6D39-A0C3-4FAB-9076-1B3F32E70CE2}">
      <dsp:nvSpPr>
        <dsp:cNvPr id="0" name=""/>
        <dsp:cNvSpPr/>
      </dsp:nvSpPr>
      <dsp:spPr>
        <a:xfrm>
          <a:off x="7206294" y="4438816"/>
          <a:ext cx="645764" cy="500272"/>
        </a:xfrm>
        <a:prstGeom prst="roundRect">
          <a:avLst>
            <a:gd name="adj" fmla="val 10000"/>
          </a:avLst>
        </a:prstGeom>
        <a:solidFill>
          <a:schemeClr val="accent3">
            <a:tint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GB" sz="700" b="1" kern="1200" dirty="0">
              <a:solidFill>
                <a:schemeClr val="tx2"/>
              </a:solidFill>
              <a:latin typeface="+mn-lt"/>
            </a:rPr>
            <a:t>Finance REDD</a:t>
          </a:r>
        </a:p>
      </dsp:txBody>
      <dsp:txXfrm>
        <a:off x="7220946" y="4453468"/>
        <a:ext cx="616460" cy="470968"/>
      </dsp:txXfrm>
    </dsp:sp>
    <dsp:sp modelId="{4FB16C1F-CC64-488F-98F9-EA0C8892C985}">
      <dsp:nvSpPr>
        <dsp:cNvPr id="0" name=""/>
        <dsp:cNvSpPr/>
      </dsp:nvSpPr>
      <dsp:spPr>
        <a:xfrm>
          <a:off x="6781152" y="4143552"/>
          <a:ext cx="1522406" cy="302127"/>
        </a:xfrm>
        <a:custGeom>
          <a:avLst/>
          <a:gdLst/>
          <a:ahLst/>
          <a:cxnLst/>
          <a:rect l="0" t="0" r="0" b="0"/>
          <a:pathLst>
            <a:path>
              <a:moveTo>
                <a:pt x="0" y="0"/>
              </a:moveTo>
              <a:lnTo>
                <a:pt x="0" y="151063"/>
              </a:lnTo>
              <a:lnTo>
                <a:pt x="1522406" y="151063"/>
              </a:lnTo>
              <a:lnTo>
                <a:pt x="1522406" y="302127"/>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011B43-74DE-452D-97CE-AC0B9E756B85}">
      <dsp:nvSpPr>
        <dsp:cNvPr id="0" name=""/>
        <dsp:cNvSpPr/>
      </dsp:nvSpPr>
      <dsp:spPr>
        <a:xfrm>
          <a:off x="8011841" y="4445680"/>
          <a:ext cx="583434" cy="486438"/>
        </a:xfrm>
        <a:prstGeom prst="roundRect">
          <a:avLst>
            <a:gd name="adj" fmla="val 10000"/>
          </a:avLst>
        </a:prstGeom>
        <a:solidFill>
          <a:schemeClr val="accent3">
            <a:tint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GB" sz="700" b="1" kern="1200" dirty="0">
              <a:solidFill>
                <a:schemeClr val="tx2"/>
              </a:solidFill>
              <a:latin typeface="+mn-lt"/>
            </a:rPr>
            <a:t>Finance Grants</a:t>
          </a:r>
        </a:p>
      </dsp:txBody>
      <dsp:txXfrm>
        <a:off x="8026088" y="4459927"/>
        <a:ext cx="554940" cy="457944"/>
      </dsp:txXfrm>
    </dsp:sp>
    <dsp:sp modelId="{81E5F428-D04D-4238-B9C8-A1A0AEFBBFF5}">
      <dsp:nvSpPr>
        <dsp:cNvPr id="0" name=""/>
        <dsp:cNvSpPr/>
      </dsp:nvSpPr>
      <dsp:spPr>
        <a:xfrm>
          <a:off x="6781152" y="4143552"/>
          <a:ext cx="2420226" cy="300592"/>
        </a:xfrm>
        <a:custGeom>
          <a:avLst/>
          <a:gdLst/>
          <a:ahLst/>
          <a:cxnLst/>
          <a:rect l="0" t="0" r="0" b="0"/>
          <a:pathLst>
            <a:path>
              <a:moveTo>
                <a:pt x="0" y="0"/>
              </a:moveTo>
              <a:lnTo>
                <a:pt x="0" y="150296"/>
              </a:lnTo>
              <a:lnTo>
                <a:pt x="2420226" y="150296"/>
              </a:lnTo>
              <a:lnTo>
                <a:pt x="2420226" y="300592"/>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256EB1-250F-4E77-8D83-DCEF50837E90}">
      <dsp:nvSpPr>
        <dsp:cNvPr id="0" name=""/>
        <dsp:cNvSpPr/>
      </dsp:nvSpPr>
      <dsp:spPr>
        <a:xfrm>
          <a:off x="8776320" y="4444145"/>
          <a:ext cx="850117" cy="490376"/>
        </a:xfrm>
        <a:prstGeom prst="roundRect">
          <a:avLst>
            <a:gd name="adj" fmla="val 10000"/>
          </a:avLst>
        </a:prstGeom>
        <a:solidFill>
          <a:schemeClr val="accent3">
            <a:tint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GB" sz="700" b="1" kern="1200" dirty="0">
              <a:solidFill>
                <a:schemeClr val="tx2"/>
              </a:solidFill>
              <a:latin typeface="+mn-lt"/>
            </a:rPr>
            <a:t>Administration</a:t>
          </a:r>
        </a:p>
      </dsp:txBody>
      <dsp:txXfrm>
        <a:off x="8790683" y="4458508"/>
        <a:ext cx="821391" cy="461650"/>
      </dsp:txXfrm>
    </dsp:sp>
    <dsp:sp modelId="{A34A3BE3-657A-4082-8F13-057441E73A24}">
      <dsp:nvSpPr>
        <dsp:cNvPr id="0" name=""/>
        <dsp:cNvSpPr/>
      </dsp:nvSpPr>
      <dsp:spPr>
        <a:xfrm>
          <a:off x="6781152" y="4143552"/>
          <a:ext cx="3362021" cy="295259"/>
        </a:xfrm>
        <a:custGeom>
          <a:avLst/>
          <a:gdLst/>
          <a:ahLst/>
          <a:cxnLst/>
          <a:rect l="0" t="0" r="0" b="0"/>
          <a:pathLst>
            <a:path>
              <a:moveTo>
                <a:pt x="0" y="0"/>
              </a:moveTo>
              <a:lnTo>
                <a:pt x="0" y="147629"/>
              </a:lnTo>
              <a:lnTo>
                <a:pt x="3362021" y="147629"/>
              </a:lnTo>
              <a:lnTo>
                <a:pt x="3362021" y="295259"/>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B0CC6C-D3CD-4F43-9A45-C9D47C1B9FF7}">
      <dsp:nvSpPr>
        <dsp:cNvPr id="0" name=""/>
        <dsp:cNvSpPr/>
      </dsp:nvSpPr>
      <dsp:spPr>
        <a:xfrm>
          <a:off x="9779331" y="4438812"/>
          <a:ext cx="727685" cy="495049"/>
        </a:xfrm>
        <a:prstGeom prst="roundRect">
          <a:avLst>
            <a:gd name="adj" fmla="val 10000"/>
          </a:avLst>
        </a:prstGeom>
        <a:solidFill>
          <a:schemeClr val="accent3">
            <a:tint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GB" sz="700" b="1" kern="1200" dirty="0">
              <a:solidFill>
                <a:schemeClr val="tx2"/>
              </a:solidFill>
              <a:latin typeface="+mn-lt"/>
            </a:rPr>
            <a:t>Human Resources</a:t>
          </a:r>
        </a:p>
      </dsp:txBody>
      <dsp:txXfrm>
        <a:off x="9793830" y="4453311"/>
        <a:ext cx="698687" cy="466051"/>
      </dsp:txXfrm>
    </dsp:sp>
    <dsp:sp modelId="{2AB61E12-2E98-4240-BA61-EE461B5C2318}">
      <dsp:nvSpPr>
        <dsp:cNvPr id="0" name=""/>
        <dsp:cNvSpPr/>
      </dsp:nvSpPr>
      <dsp:spPr>
        <a:xfrm>
          <a:off x="4941370" y="2103111"/>
          <a:ext cx="1901408" cy="442277"/>
        </a:xfrm>
        <a:custGeom>
          <a:avLst/>
          <a:gdLst/>
          <a:ahLst/>
          <a:cxnLst/>
          <a:rect l="0" t="0" r="0" b="0"/>
          <a:pathLst>
            <a:path>
              <a:moveTo>
                <a:pt x="1901408" y="0"/>
              </a:moveTo>
              <a:lnTo>
                <a:pt x="1901408" y="221138"/>
              </a:lnTo>
              <a:lnTo>
                <a:pt x="0" y="221138"/>
              </a:lnTo>
              <a:lnTo>
                <a:pt x="0" y="442277"/>
              </a:lnTo>
            </a:path>
          </a:pathLst>
        </a:custGeom>
        <a:no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E9E6EA-0EDF-4BF8-B81B-CD842E2992D4}">
      <dsp:nvSpPr>
        <dsp:cNvPr id="0" name=""/>
        <dsp:cNvSpPr/>
      </dsp:nvSpPr>
      <dsp:spPr>
        <a:xfrm>
          <a:off x="4216720" y="2545389"/>
          <a:ext cx="1449299" cy="379000"/>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b="1" kern="1200" dirty="0">
              <a:solidFill>
                <a:schemeClr val="bg1"/>
              </a:solidFill>
              <a:latin typeface="+mn-lt"/>
            </a:rPr>
            <a:t>Exec. Dir. RSPB</a:t>
          </a:r>
        </a:p>
        <a:p>
          <a:pPr marL="0" lvl="0" indent="0" algn="ctr" defTabSz="355600">
            <a:lnSpc>
              <a:spcPct val="90000"/>
            </a:lnSpc>
            <a:spcBef>
              <a:spcPct val="0"/>
            </a:spcBef>
            <a:spcAft>
              <a:spcPct val="35000"/>
            </a:spcAft>
            <a:buNone/>
          </a:pPr>
          <a:r>
            <a:rPr lang="en-GB" sz="800" b="1" kern="1200" dirty="0">
              <a:solidFill>
                <a:schemeClr val="bg1"/>
              </a:solidFill>
              <a:latin typeface="+mn-lt"/>
            </a:rPr>
            <a:t>Katie-Jo Luxton</a:t>
          </a:r>
        </a:p>
      </dsp:txBody>
      <dsp:txXfrm>
        <a:off x="4227821" y="2556490"/>
        <a:ext cx="1427097" cy="356798"/>
      </dsp:txXfrm>
    </dsp:sp>
    <dsp:sp modelId="{032F9808-FD59-4067-B6C5-19E331AA5E18}">
      <dsp:nvSpPr>
        <dsp:cNvPr id="0" name=""/>
        <dsp:cNvSpPr/>
      </dsp:nvSpPr>
      <dsp:spPr>
        <a:xfrm>
          <a:off x="4431095" y="2924389"/>
          <a:ext cx="510274" cy="234009"/>
        </a:xfrm>
        <a:custGeom>
          <a:avLst/>
          <a:gdLst/>
          <a:ahLst/>
          <a:cxnLst/>
          <a:rect l="0" t="0" r="0" b="0"/>
          <a:pathLst>
            <a:path>
              <a:moveTo>
                <a:pt x="510274" y="0"/>
              </a:moveTo>
              <a:lnTo>
                <a:pt x="510274" y="117004"/>
              </a:lnTo>
              <a:lnTo>
                <a:pt x="0" y="117004"/>
              </a:lnTo>
              <a:lnTo>
                <a:pt x="0" y="234009"/>
              </a:lnTo>
            </a:path>
          </a:pathLst>
        </a:custGeom>
        <a:no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F0153A-38C4-4E21-B5DF-FA57486F7C62}">
      <dsp:nvSpPr>
        <dsp:cNvPr id="0" name=""/>
        <dsp:cNvSpPr/>
      </dsp:nvSpPr>
      <dsp:spPr>
        <a:xfrm>
          <a:off x="3621523" y="3158398"/>
          <a:ext cx="1619144" cy="379000"/>
        </a:xfrm>
        <a:prstGeom prst="roundRect">
          <a:avLst>
            <a:gd name="adj" fmla="val 10000"/>
          </a:avLst>
        </a:prstGeom>
        <a:solidFill>
          <a:schemeClr val="accent3">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b="1" kern="1200" dirty="0">
              <a:solidFill>
                <a:schemeClr val="tx2"/>
              </a:solidFill>
              <a:latin typeface="+mn-lt"/>
            </a:rPr>
            <a:t>Head Gola Programme RSPB </a:t>
          </a:r>
          <a:br>
            <a:rPr lang="en-GB" sz="800" b="1" kern="1200" dirty="0">
              <a:solidFill>
                <a:schemeClr val="tx2"/>
              </a:solidFill>
              <a:latin typeface="+mn-lt"/>
            </a:rPr>
          </a:br>
          <a:r>
            <a:rPr lang="en-GB" sz="800" b="1" kern="1200" dirty="0">
              <a:solidFill>
                <a:schemeClr val="tx2"/>
              </a:solidFill>
              <a:latin typeface="+mn-lt"/>
            </a:rPr>
            <a:t>Richard Dixon</a:t>
          </a:r>
        </a:p>
      </dsp:txBody>
      <dsp:txXfrm>
        <a:off x="3632624" y="3169499"/>
        <a:ext cx="1596942" cy="356798"/>
      </dsp:txXfrm>
    </dsp:sp>
    <dsp:sp modelId="{E4F6B78A-718A-DC45-9A2D-EA3EC7A80595}">
      <dsp:nvSpPr>
        <dsp:cNvPr id="0" name=""/>
        <dsp:cNvSpPr/>
      </dsp:nvSpPr>
      <dsp:spPr>
        <a:xfrm>
          <a:off x="4431095" y="3537398"/>
          <a:ext cx="433339" cy="233820"/>
        </a:xfrm>
        <a:custGeom>
          <a:avLst/>
          <a:gdLst/>
          <a:ahLst/>
          <a:cxnLst/>
          <a:rect l="0" t="0" r="0" b="0"/>
          <a:pathLst>
            <a:path>
              <a:moveTo>
                <a:pt x="0" y="0"/>
              </a:moveTo>
              <a:lnTo>
                <a:pt x="0" y="116910"/>
              </a:lnTo>
              <a:lnTo>
                <a:pt x="433339" y="116910"/>
              </a:lnTo>
              <a:lnTo>
                <a:pt x="433339" y="233820"/>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0E9EC8-7EDD-A147-AD16-887252000468}">
      <dsp:nvSpPr>
        <dsp:cNvPr id="0" name=""/>
        <dsp:cNvSpPr/>
      </dsp:nvSpPr>
      <dsp:spPr>
        <a:xfrm>
          <a:off x="4189292" y="3771219"/>
          <a:ext cx="1350284" cy="379000"/>
        </a:xfrm>
        <a:prstGeom prst="roundRect">
          <a:avLst>
            <a:gd name="adj" fmla="val 10000"/>
          </a:avLst>
        </a:prstGeom>
        <a:solidFill>
          <a:schemeClr val="accent3">
            <a:tint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b="1" kern="1200" dirty="0">
              <a:solidFill>
                <a:schemeClr val="tx2"/>
              </a:solidFill>
            </a:rPr>
            <a:t>Country Manager RSPB</a:t>
          </a:r>
          <a:br>
            <a:rPr lang="en-GB" sz="800" b="1" kern="1200" dirty="0">
              <a:solidFill>
                <a:schemeClr val="tx2"/>
              </a:solidFill>
            </a:rPr>
          </a:br>
          <a:r>
            <a:rPr lang="en-GB" sz="800" b="1" kern="1200" dirty="0" err="1">
              <a:solidFill>
                <a:schemeClr val="tx2"/>
              </a:solidFill>
            </a:rPr>
            <a:t>Alade</a:t>
          </a:r>
          <a:r>
            <a:rPr lang="en-GB" sz="800" b="1" kern="1200" dirty="0">
              <a:solidFill>
                <a:schemeClr val="tx2"/>
              </a:solidFill>
            </a:rPr>
            <a:t> Adeleke</a:t>
          </a:r>
        </a:p>
      </dsp:txBody>
      <dsp:txXfrm>
        <a:off x="4200393" y="3782320"/>
        <a:ext cx="1328082" cy="356798"/>
      </dsp:txXfrm>
    </dsp:sp>
    <dsp:sp modelId="{0FC6720D-349B-4510-A240-AB52F945AB00}">
      <dsp:nvSpPr>
        <dsp:cNvPr id="0" name=""/>
        <dsp:cNvSpPr/>
      </dsp:nvSpPr>
      <dsp:spPr>
        <a:xfrm>
          <a:off x="6842778" y="2103111"/>
          <a:ext cx="2181985" cy="429759"/>
        </a:xfrm>
        <a:custGeom>
          <a:avLst/>
          <a:gdLst/>
          <a:ahLst/>
          <a:cxnLst/>
          <a:rect l="0" t="0" r="0" b="0"/>
          <a:pathLst>
            <a:path>
              <a:moveTo>
                <a:pt x="0" y="0"/>
              </a:moveTo>
              <a:lnTo>
                <a:pt x="0" y="214879"/>
              </a:lnTo>
              <a:lnTo>
                <a:pt x="2181985" y="214879"/>
              </a:lnTo>
              <a:lnTo>
                <a:pt x="2181985" y="429759"/>
              </a:lnTo>
            </a:path>
          </a:pathLst>
        </a:custGeom>
        <a:no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FABB79-A765-451B-9936-9C19D035066B}">
      <dsp:nvSpPr>
        <dsp:cNvPr id="0" name=""/>
        <dsp:cNvSpPr/>
      </dsp:nvSpPr>
      <dsp:spPr>
        <a:xfrm>
          <a:off x="8295688" y="2532870"/>
          <a:ext cx="1458151" cy="379000"/>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b="1" kern="1200" dirty="0">
              <a:solidFill>
                <a:schemeClr val="bg1"/>
              </a:solidFill>
              <a:latin typeface="+mn-lt"/>
            </a:rPr>
            <a:t>President CSSL </a:t>
          </a:r>
        </a:p>
        <a:p>
          <a:pPr marL="0" lvl="0" indent="0" algn="ctr" defTabSz="355600">
            <a:lnSpc>
              <a:spcPct val="90000"/>
            </a:lnSpc>
            <a:spcBef>
              <a:spcPct val="0"/>
            </a:spcBef>
            <a:spcAft>
              <a:spcPct val="35000"/>
            </a:spcAft>
            <a:buNone/>
          </a:pPr>
          <a:r>
            <a:rPr lang="en-GB" sz="800" b="1" kern="1200" dirty="0">
              <a:solidFill>
                <a:schemeClr val="bg1"/>
              </a:solidFill>
              <a:latin typeface="+mn-lt"/>
            </a:rPr>
            <a:t>Charles Showers</a:t>
          </a:r>
        </a:p>
      </dsp:txBody>
      <dsp:txXfrm>
        <a:off x="8306789" y="2543971"/>
        <a:ext cx="1435949" cy="356798"/>
      </dsp:txXfrm>
    </dsp:sp>
    <dsp:sp modelId="{0C7F0B0B-4F1B-4F53-82DF-73E789BE7CD8}">
      <dsp:nvSpPr>
        <dsp:cNvPr id="0" name=""/>
        <dsp:cNvSpPr/>
      </dsp:nvSpPr>
      <dsp:spPr>
        <a:xfrm>
          <a:off x="9024763" y="2911870"/>
          <a:ext cx="655798" cy="240441"/>
        </a:xfrm>
        <a:custGeom>
          <a:avLst/>
          <a:gdLst/>
          <a:ahLst/>
          <a:cxnLst/>
          <a:rect l="0" t="0" r="0" b="0"/>
          <a:pathLst>
            <a:path>
              <a:moveTo>
                <a:pt x="0" y="0"/>
              </a:moveTo>
              <a:lnTo>
                <a:pt x="0" y="120220"/>
              </a:lnTo>
              <a:lnTo>
                <a:pt x="655798" y="120220"/>
              </a:lnTo>
              <a:lnTo>
                <a:pt x="655798" y="240441"/>
              </a:lnTo>
            </a:path>
          </a:pathLst>
        </a:custGeom>
        <a:no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C61230-F866-4C7A-AA95-C244348C3AE3}">
      <dsp:nvSpPr>
        <dsp:cNvPr id="0" name=""/>
        <dsp:cNvSpPr/>
      </dsp:nvSpPr>
      <dsp:spPr>
        <a:xfrm>
          <a:off x="8939721" y="3152312"/>
          <a:ext cx="1481681" cy="379000"/>
        </a:xfrm>
        <a:prstGeom prst="roundRect">
          <a:avLst>
            <a:gd name="adj" fmla="val 10000"/>
          </a:avLst>
        </a:prstGeom>
        <a:solidFill>
          <a:schemeClr val="accent3">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b="1" kern="1200" dirty="0">
              <a:solidFill>
                <a:schemeClr val="tx2"/>
              </a:solidFill>
              <a:latin typeface="+mn-lt"/>
            </a:rPr>
            <a:t>Exec. Dir CSSL </a:t>
          </a:r>
        </a:p>
        <a:p>
          <a:pPr marL="0" lvl="0" indent="0" algn="ctr" defTabSz="355600">
            <a:lnSpc>
              <a:spcPct val="90000"/>
            </a:lnSpc>
            <a:spcBef>
              <a:spcPct val="0"/>
            </a:spcBef>
            <a:spcAft>
              <a:spcPct val="35000"/>
            </a:spcAft>
            <a:buNone/>
          </a:pPr>
          <a:r>
            <a:rPr lang="en-GB" sz="800" b="1" kern="1200" dirty="0">
              <a:solidFill>
                <a:schemeClr val="tx2"/>
              </a:solidFill>
              <a:latin typeface="+mn-lt"/>
            </a:rPr>
            <a:t>Sheku Kamara</a:t>
          </a:r>
        </a:p>
      </dsp:txBody>
      <dsp:txXfrm>
        <a:off x="8950822" y="3163413"/>
        <a:ext cx="1459479" cy="35679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en-GB"/>
          </a:p>
        </p:txBody>
      </p:sp>
      <p:sp>
        <p:nvSpPr>
          <p:cNvPr id="3" name="Date Placeholder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04EA66E5-D4C8-451A-A79A-62EFF545038A}" type="datetimeFigureOut">
              <a:rPr lang="en-GB" smtClean="0"/>
              <a:t>20/11/2025</a:t>
            </a:fld>
            <a:endParaRPr lang="en-GB"/>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en-GB"/>
          </a:p>
        </p:txBody>
      </p:sp>
      <p:sp>
        <p:nvSpPr>
          <p:cNvPr id="5" name="Notes Placeholder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8F713160-4364-49B7-B6F4-0223795F11E5}" type="slidenum">
              <a:rPr lang="en-GB" smtClean="0"/>
              <a:t>‹#›</a:t>
            </a:fld>
            <a:endParaRPr lang="en-GB"/>
          </a:p>
        </p:txBody>
      </p:sp>
    </p:spTree>
    <p:extLst>
      <p:ext uri="{BB962C8B-B14F-4D97-AF65-F5344CB8AC3E}">
        <p14:creationId xmlns:p14="http://schemas.microsoft.com/office/powerpoint/2010/main" val="2912079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713160-4364-49B7-B6F4-0223795F11E5}" type="slidenum">
              <a:rPr lang="en-GB" smtClean="0"/>
              <a:t>5</a:t>
            </a:fld>
            <a:endParaRPr lang="en-GB"/>
          </a:p>
        </p:txBody>
      </p:sp>
    </p:spTree>
    <p:extLst>
      <p:ext uri="{BB962C8B-B14F-4D97-AF65-F5344CB8AC3E}">
        <p14:creationId xmlns:p14="http://schemas.microsoft.com/office/powerpoint/2010/main" val="4057681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51206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672" kern="1200" dirty="0">
                <a:solidFill>
                  <a:schemeClr val="tx1"/>
                </a:solidFill>
                <a:effectLst/>
                <a:latin typeface="+mn-lt"/>
                <a:ea typeface="+mn-ea"/>
                <a:cs typeface="+mn-cs"/>
              </a:rPr>
              <a:t>GRC-LG established 22 Farmer Field Schools (FFS) across 21 communities in the seven Gola chiefdoms, focusing on groundnut, vegetable, cassava, and inland valley swamp (IVS) rice farming.</a:t>
            </a:r>
          </a:p>
          <a:p>
            <a:pPr marL="171450" marR="0" lvl="0" indent="-171450" algn="l" defTabSz="51206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672" kern="1200" dirty="0">
                <a:solidFill>
                  <a:schemeClr val="tx1"/>
                </a:solidFill>
                <a:effectLst/>
                <a:latin typeface="+mn-lt"/>
                <a:ea typeface="+mn-ea"/>
                <a:cs typeface="+mn-cs"/>
              </a:rPr>
              <a:t>GRC-LG also supported 30 pro-poor farmers (15 men, 15 women) from ten communities with 30 bushels (750 kg) of IVS rice, 60 cutlasses, and </a:t>
            </a:r>
            <a:r>
              <a:rPr lang="en-US" sz="672" kern="1200" dirty="0" err="1">
                <a:solidFill>
                  <a:schemeClr val="tx1"/>
                </a:solidFill>
                <a:effectLst/>
                <a:latin typeface="+mn-lt"/>
                <a:ea typeface="+mn-ea"/>
                <a:cs typeface="+mn-cs"/>
              </a:rPr>
              <a:t>NLe</a:t>
            </a:r>
            <a:r>
              <a:rPr lang="en-US" sz="672" kern="1200" dirty="0">
                <a:solidFill>
                  <a:schemeClr val="tx1"/>
                </a:solidFill>
                <a:effectLst/>
                <a:latin typeface="+mn-lt"/>
                <a:ea typeface="+mn-ea"/>
                <a:cs typeface="+mn-cs"/>
              </a:rPr>
              <a:t> 200 in cash for food-for-work initiatives.</a:t>
            </a:r>
          </a:p>
          <a:p>
            <a:pPr marL="171450" marR="0" lvl="0" indent="-171450" algn="l" defTabSz="51206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672" kern="1200" dirty="0">
                <a:solidFill>
                  <a:schemeClr val="tx1"/>
                </a:solidFill>
                <a:effectLst/>
                <a:latin typeface="+mn-lt"/>
                <a:ea typeface="+mn-ea"/>
                <a:cs typeface="+mn-cs"/>
              </a:rPr>
              <a:t>Achieved a significant yield increase, harvesting 1,620 kg of groundnuts across the five communities, compared to the 864 kg initially supplied.</a:t>
            </a:r>
            <a:endParaRPr lang="en-US" sz="672" kern="1200" dirty="0">
              <a:solidFill>
                <a:schemeClr val="tx1"/>
              </a:solidFill>
              <a:effectLst/>
              <a:latin typeface="+mn-lt"/>
              <a:ea typeface="+mn-ea"/>
              <a:cs typeface="+mn-cs"/>
            </a:endParaRPr>
          </a:p>
          <a:p>
            <a:pPr marL="171450" marR="0" lvl="0" indent="-171450" algn="l" defTabSz="512064"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sz="672" kern="1200" dirty="0">
              <a:solidFill>
                <a:schemeClr val="tx1"/>
              </a:solidFill>
              <a:effectLst/>
              <a:latin typeface="+mn-lt"/>
              <a:ea typeface="+mn-ea"/>
              <a:cs typeface="+mn-cs"/>
            </a:endParaRPr>
          </a:p>
          <a:p>
            <a:pPr marL="171450" marR="0" lvl="0" indent="-171450" algn="l" defTabSz="512064"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sz="672"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512064" rtl="0" eaLnBrk="1" fontAlgn="auto" latinLnBrk="0" hangingPunct="1">
              <a:lnSpc>
                <a:spcPct val="100000"/>
              </a:lnSpc>
              <a:spcBef>
                <a:spcPts val="0"/>
              </a:spcBef>
              <a:spcAft>
                <a:spcPts val="0"/>
              </a:spcAft>
              <a:buClrTx/>
              <a:buSzTx/>
              <a:buFontTx/>
              <a:buNone/>
              <a:tabLst/>
              <a:defRPr/>
            </a:pPr>
            <a:fld id="{7745824D-B62E-0041-8403-3C2425C54C3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512064"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3717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12064" rtl="0" eaLnBrk="1" fontAlgn="auto" latinLnBrk="0" hangingPunct="1">
              <a:lnSpc>
                <a:spcPct val="100000"/>
              </a:lnSpc>
              <a:spcBef>
                <a:spcPts val="0"/>
              </a:spcBef>
              <a:spcAft>
                <a:spcPts val="0"/>
              </a:spcAft>
              <a:buClrTx/>
              <a:buSzTx/>
              <a:buFontTx/>
              <a:buNone/>
              <a:tabLst/>
              <a:defRPr/>
            </a:pPr>
            <a:r>
              <a:rPr lang="en-GB" dirty="0">
                <a:effectLst/>
                <a:latin typeface="Arial" panose="020B0604020202020204" pitchFamily="34" charset="0"/>
              </a:rPr>
              <a:t>The project has three components </a:t>
            </a:r>
            <a:br>
              <a:rPr lang="en-GB" dirty="0">
                <a:effectLst/>
                <a:latin typeface="Arial" panose="020B0604020202020204" pitchFamily="34" charset="0"/>
              </a:rPr>
            </a:br>
            <a:r>
              <a:rPr lang="en-GB" dirty="0">
                <a:effectLst/>
                <a:latin typeface="Arial" panose="020B0604020202020204" pitchFamily="34" charset="0"/>
              </a:rPr>
              <a:t>(</a:t>
            </a:r>
            <a:r>
              <a:rPr lang="en-GB" dirty="0" err="1">
                <a:effectLst/>
                <a:latin typeface="Arial" panose="020B0604020202020204" pitchFamily="34" charset="0"/>
              </a:rPr>
              <a:t>i</a:t>
            </a:r>
            <a:r>
              <a:rPr lang="en-GB" dirty="0">
                <a:effectLst/>
                <a:latin typeface="Arial" panose="020B0604020202020204" pitchFamily="34" charset="0"/>
              </a:rPr>
              <a:t>) environmental road shows consisting of visual &amp; audio presentations and performances organized by GRNP staff in villages throughout the project zone (principally within FECs); </a:t>
            </a:r>
            <a:br>
              <a:rPr lang="en-GB" dirty="0">
                <a:effectLst/>
                <a:latin typeface="Arial" panose="020B0604020202020204" pitchFamily="34" charset="0"/>
              </a:rPr>
            </a:br>
            <a:r>
              <a:rPr lang="en-GB" dirty="0">
                <a:effectLst/>
                <a:latin typeface="Arial" panose="020B0604020202020204" pitchFamily="34" charset="0"/>
              </a:rPr>
              <a:t>(ii) establishment of nature clubs in primary and secondary schools throughout the project zone (principally in schools serving FECs) and provision of teaching materials and support with running field visits to the National Park; </a:t>
            </a:r>
            <a:br>
              <a:rPr lang="en-GB" dirty="0">
                <a:effectLst/>
                <a:latin typeface="Arial" panose="020B0604020202020204" pitchFamily="34" charset="0"/>
              </a:rPr>
            </a:br>
            <a:r>
              <a:rPr lang="en-GB" dirty="0">
                <a:effectLst/>
                <a:latin typeface="Arial" panose="020B0604020202020204" pitchFamily="34" charset="0"/>
              </a:rPr>
              <a:t>(iii) awarding of annual secondary school scholarships covering school fees, uniforms, and a school bag for 1 male and 1 female child from each FEC. </a:t>
            </a:r>
          </a:p>
          <a:p>
            <a:pPr marL="0" marR="0" lvl="0" indent="0" algn="l" defTabSz="512064"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(iv) The new university scholarship scheme was awarded university students across the seven Gola chiefdoms</a:t>
            </a:r>
            <a:endParaRPr lang="en-GB"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512064" rtl="0" eaLnBrk="1" fontAlgn="auto" latinLnBrk="0" hangingPunct="1">
              <a:lnSpc>
                <a:spcPct val="100000"/>
              </a:lnSpc>
              <a:spcBef>
                <a:spcPts val="0"/>
              </a:spcBef>
              <a:spcAft>
                <a:spcPts val="0"/>
              </a:spcAft>
              <a:buClrTx/>
              <a:buSzTx/>
              <a:buFontTx/>
              <a:buNone/>
              <a:tabLst/>
              <a:defRPr/>
            </a:pPr>
            <a:fld id="{7745824D-B62E-0041-8403-3C2425C54C3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512064"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839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Forestry work started in earnest in 2018</a:t>
            </a:r>
          </a:p>
          <a:p>
            <a:endParaRPr lang="en-US" dirty="0"/>
          </a:p>
          <a:p>
            <a:r>
              <a:rPr lang="en-US" dirty="0"/>
              <a:t>14 community forests established in 2022 with support from the Darwin Initiative project in Malema Chiefdom. </a:t>
            </a:r>
          </a:p>
          <a:p>
            <a:endParaRPr lang="en-US" dirty="0"/>
          </a:p>
          <a:p>
            <a:pPr algn="l"/>
            <a:r>
              <a:rPr lang="en-GB" sz="1800" b="0" i="0" u="none" strike="noStrike" dirty="0">
                <a:solidFill>
                  <a:srgbClr val="000000"/>
                </a:solidFill>
                <a:effectLst/>
                <a:latin typeface="Calibri" panose="020F0502020204030204" pitchFamily="34" charset="0"/>
              </a:rPr>
              <a:t>following are their activities;</a:t>
            </a:r>
          </a:p>
          <a:p>
            <a:pPr algn="l">
              <a:buFont typeface="+mj-lt"/>
              <a:buAutoNum type="arabicPeriod"/>
            </a:pPr>
            <a:r>
              <a:rPr lang="en-GB" sz="1800" b="0" i="0" u="none" strike="noStrike" dirty="0">
                <a:solidFill>
                  <a:srgbClr val="000000"/>
                </a:solidFill>
                <a:effectLst/>
                <a:latin typeface="Calibri" panose="020F0502020204030204" pitchFamily="34" charset="0"/>
              </a:rPr>
              <a:t>Establish community conserved forest</a:t>
            </a:r>
          </a:p>
          <a:p>
            <a:pPr algn="l">
              <a:buFont typeface="+mj-lt"/>
              <a:buAutoNum type="arabicPeriod"/>
            </a:pPr>
            <a:r>
              <a:rPr lang="en-GB" sz="1800" b="0" i="0" u="none" strike="noStrike" dirty="0">
                <a:solidFill>
                  <a:srgbClr val="000000"/>
                </a:solidFill>
                <a:effectLst/>
                <a:latin typeface="Calibri" panose="020F0502020204030204" pitchFamily="34" charset="0"/>
              </a:rPr>
              <a:t>Develop community land use plan</a:t>
            </a:r>
          </a:p>
          <a:p>
            <a:pPr algn="l">
              <a:buFont typeface="+mj-lt"/>
              <a:buAutoNum type="arabicPeriod"/>
            </a:pPr>
            <a:r>
              <a:rPr lang="en-GB" sz="1800" b="0" i="0" u="none" strike="noStrike" dirty="0">
                <a:solidFill>
                  <a:srgbClr val="000000"/>
                </a:solidFill>
                <a:effectLst/>
                <a:latin typeface="Calibri" panose="020F0502020204030204" pitchFamily="34" charset="0"/>
              </a:rPr>
              <a:t>Form natural resources users groups</a:t>
            </a:r>
          </a:p>
          <a:p>
            <a:pPr algn="l">
              <a:buFont typeface="+mj-lt"/>
              <a:buAutoNum type="arabicPeriod"/>
            </a:pPr>
            <a:r>
              <a:rPr lang="en-GB" sz="1800" b="0" i="0" u="none" strike="noStrike" dirty="0">
                <a:solidFill>
                  <a:srgbClr val="000000"/>
                </a:solidFill>
                <a:effectLst/>
                <a:latin typeface="Calibri" panose="020F0502020204030204" pitchFamily="34" charset="0"/>
              </a:rPr>
              <a:t>Form community forestry management committees</a:t>
            </a:r>
          </a:p>
          <a:p>
            <a:endParaRPr lang="en-US" dirty="0"/>
          </a:p>
          <a:p>
            <a:br>
              <a:rPr lang="en-US" dirty="0"/>
            </a:br>
            <a:r>
              <a:rPr lang="en-US" dirty="0"/>
              <a:t>Lessons from this process to be integrated into the REDD programme and rolled out across other 6 chiefdoms and broader Malema area.</a:t>
            </a:r>
          </a:p>
        </p:txBody>
      </p:sp>
      <p:sp>
        <p:nvSpPr>
          <p:cNvPr id="4" name="Slide Number Placeholder 3"/>
          <p:cNvSpPr>
            <a:spLocks noGrp="1"/>
          </p:cNvSpPr>
          <p:nvPr>
            <p:ph type="sldNum" sz="quarter" idx="5"/>
          </p:nvPr>
        </p:nvSpPr>
        <p:spPr/>
        <p:txBody>
          <a:bodyPr/>
          <a:lstStyle/>
          <a:p>
            <a:pPr marL="0" marR="0" lvl="0" indent="0" algn="r" defTabSz="512064" rtl="0" eaLnBrk="1" fontAlgn="auto" latinLnBrk="0" hangingPunct="1">
              <a:lnSpc>
                <a:spcPct val="100000"/>
              </a:lnSpc>
              <a:spcBef>
                <a:spcPts val="0"/>
              </a:spcBef>
              <a:spcAft>
                <a:spcPts val="0"/>
              </a:spcAft>
              <a:buClrTx/>
              <a:buSzTx/>
              <a:buFontTx/>
              <a:buNone/>
              <a:tabLst/>
              <a:defRPr/>
            </a:pPr>
            <a:fld id="{7745824D-B62E-0041-8403-3C2425C54C3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512064"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3134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Arial" panose="020B0604020202020204" pitchFamily="34" charset="0"/>
              </a:rPr>
              <a:t>The project provides each of the 7 Chiefdoms with an annual community development fund which is to be used by communities for implementing sustainable development projects.</a:t>
            </a:r>
          </a:p>
          <a:p>
            <a:endParaRPr lang="en-GB" dirty="0">
              <a:effectLst/>
              <a:latin typeface="Arial" panose="020B0604020202020204" pitchFamily="34" charset="0"/>
            </a:endParaRPr>
          </a:p>
          <a:p>
            <a:pPr marL="0" marR="0" lvl="0" indent="0" algn="l" defTabSz="512064" rtl="0" eaLnBrk="1" fontAlgn="auto" latinLnBrk="0" hangingPunct="1">
              <a:lnSpc>
                <a:spcPct val="100000"/>
              </a:lnSpc>
              <a:spcBef>
                <a:spcPts val="0"/>
              </a:spcBef>
              <a:spcAft>
                <a:spcPts val="0"/>
              </a:spcAft>
              <a:buClrTx/>
              <a:buSzTx/>
              <a:buFontTx/>
              <a:buNone/>
              <a:tabLst/>
              <a:defRPr/>
            </a:pPr>
            <a:r>
              <a:rPr lang="en-GB" dirty="0">
                <a:effectLst/>
                <a:latin typeface="Arial" panose="020B0604020202020204" pitchFamily="34" charset="0"/>
              </a:rPr>
              <a:t>Potential project ideas for using the community development funds are developed by the offsite communities, selected and evaluated by the GCDC members and implemented by offsite communities once projects are approved by the Gola management team. </a:t>
            </a:r>
          </a:p>
          <a:p>
            <a:endParaRPr lang="en-GB" dirty="0">
              <a:effectLst/>
              <a:latin typeface="Arial" panose="020B0604020202020204" pitchFamily="34" charset="0"/>
            </a:endParaRPr>
          </a:p>
          <a:p>
            <a:pPr marL="0" marR="0" lvl="0" indent="0" algn="l" defTabSz="512064" rtl="0" eaLnBrk="1" fontAlgn="auto" latinLnBrk="0" hangingPunct="1">
              <a:lnSpc>
                <a:spcPct val="100000"/>
              </a:lnSpc>
              <a:spcBef>
                <a:spcPts val="0"/>
              </a:spcBef>
              <a:spcAft>
                <a:spcPts val="0"/>
              </a:spcAft>
              <a:buClrTx/>
              <a:buSzTx/>
              <a:buFontTx/>
              <a:buNone/>
              <a:tabLst/>
              <a:defRPr/>
            </a:pPr>
            <a:r>
              <a:rPr lang="en-GB" dirty="0">
                <a:effectLst/>
                <a:latin typeface="Arial" panose="020B0604020202020204" pitchFamily="34" charset="0"/>
              </a:rPr>
              <a:t>Such projects can include reforestation, rehabilitation of plantations, agriculture enhancement projects or other projects that aim to enhance livelihoods in a sustainable manner thus mitigating further impacts on biodiversity. </a:t>
            </a:r>
          </a:p>
          <a:p>
            <a:endParaRPr lang="en-GB" dirty="0">
              <a:effectLst/>
              <a:latin typeface="Arial" panose="020B0604020202020204" pitchFamily="34" charset="0"/>
            </a:endParaRPr>
          </a:p>
          <a:p>
            <a:r>
              <a:rPr lang="en-GB" dirty="0">
                <a:effectLst/>
                <a:latin typeface="Arial" panose="020B0604020202020204" pitchFamily="34" charset="0"/>
              </a:rPr>
              <a:t>Often these also include infrastructural improvements such as the construction of water wells, school buildings and health centres.</a:t>
            </a:r>
          </a:p>
          <a:p>
            <a:endParaRPr lang="en-GB" dirty="0">
              <a:effectLst/>
              <a:latin typeface="Arial" panose="020B0604020202020204" pitchFamily="34" charset="0"/>
            </a:endParaRPr>
          </a:p>
          <a:p>
            <a:pPr marL="0" marR="0" lvl="0" indent="0" algn="l" defTabSz="512064" rtl="0" eaLnBrk="1" fontAlgn="auto" latinLnBrk="0" hangingPunct="1">
              <a:lnSpc>
                <a:spcPct val="100000"/>
              </a:lnSpc>
              <a:spcBef>
                <a:spcPts val="0"/>
              </a:spcBef>
              <a:spcAft>
                <a:spcPts val="0"/>
              </a:spcAft>
              <a:buClrTx/>
              <a:buSzTx/>
              <a:buFontTx/>
              <a:buNone/>
              <a:tabLst/>
              <a:defRPr/>
            </a:pPr>
            <a:r>
              <a:rPr lang="en-GB" dirty="0">
                <a:effectLst/>
                <a:latin typeface="Arial" panose="020B0604020202020204" pitchFamily="34" charset="0"/>
              </a:rPr>
              <a:t>Project implementation is monitored by GRNP staff and an evaluation is completed 1-6 months after the completion of each project. </a:t>
            </a:r>
          </a:p>
          <a:p>
            <a:endParaRPr lang="en-GB"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512064" rtl="0" eaLnBrk="1" fontAlgn="auto" latinLnBrk="0" hangingPunct="1">
              <a:lnSpc>
                <a:spcPct val="100000"/>
              </a:lnSpc>
              <a:spcBef>
                <a:spcPts val="0"/>
              </a:spcBef>
              <a:spcAft>
                <a:spcPts val="0"/>
              </a:spcAft>
              <a:buClrTx/>
              <a:buSzTx/>
              <a:buFontTx/>
              <a:buNone/>
              <a:tabLst/>
              <a:defRPr/>
            </a:pPr>
            <a:fld id="{7745824D-B62E-0041-8403-3C2425C54C3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512064"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9638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12064" rtl="0" eaLnBrk="1" fontAlgn="auto" latinLnBrk="0" hangingPunct="1">
              <a:lnSpc>
                <a:spcPct val="100000"/>
              </a:lnSpc>
              <a:spcBef>
                <a:spcPts val="0"/>
              </a:spcBef>
              <a:spcAft>
                <a:spcPts val="0"/>
              </a:spcAft>
              <a:buClrTx/>
              <a:buSzTx/>
              <a:buFontTx/>
              <a:buNone/>
              <a:tabLst/>
              <a:defRPr/>
            </a:pPr>
            <a:r>
              <a:rPr lang="en-GB" dirty="0">
                <a:effectLst/>
                <a:latin typeface="Arial" panose="020B0604020202020204" pitchFamily="34" charset="0"/>
              </a:rPr>
              <a:t>The Village Savings and Loans Association (VSLA) programme is a microfinance initiative that is intended to provide basic, community-managed savings and loan facilities in communities that do not have easy access to financial services and at the same time increase financial literacy to the target communities. For each of the FECs communities targeted capacity support is implemented over a period of 2 years to improve financial literacy. </a:t>
            </a:r>
          </a:p>
          <a:p>
            <a:pPr marL="0" marR="0" lvl="0" indent="0" algn="l" defTabSz="512064" rtl="0" eaLnBrk="1" fontAlgn="auto" latinLnBrk="0" hangingPunct="1">
              <a:lnSpc>
                <a:spcPct val="100000"/>
              </a:lnSpc>
              <a:spcBef>
                <a:spcPts val="0"/>
              </a:spcBef>
              <a:spcAft>
                <a:spcPts val="0"/>
              </a:spcAft>
              <a:buClrTx/>
              <a:buSzTx/>
              <a:buFontTx/>
              <a:buNone/>
              <a:tabLst/>
              <a:defRPr/>
            </a:pPr>
            <a:r>
              <a:rPr lang="en-GB" dirty="0">
                <a:effectLst/>
                <a:latin typeface="Arial" panose="020B0604020202020204" pitchFamily="34" charset="0"/>
              </a:rPr>
              <a:t>VSLA groups of 20-25 members during which a governing committee of 5 members are elected and by-laws are established. The groups are then provided with materials including a metal safe deposit box, savings and loan books. Group meetings occur regularly throughout the cycle (usually weekly or bi-weekly), and at each meeting all members deposit a saving and a small contribution into a social fund (minimum and maximum saving and contribution amounts are set in the bylaws). </a:t>
            </a:r>
          </a:p>
          <a:p>
            <a:r>
              <a:rPr lang="en-US" dirty="0"/>
              <a:t>Table shows average quarterly savings for 24 active VSLA groups across 14 communities in Nomo</a:t>
            </a:r>
          </a:p>
          <a:p>
            <a:endParaRPr lang="en-US" dirty="0"/>
          </a:p>
        </p:txBody>
      </p:sp>
      <p:sp>
        <p:nvSpPr>
          <p:cNvPr id="4" name="Slide Number Placeholder 3"/>
          <p:cNvSpPr>
            <a:spLocks noGrp="1"/>
          </p:cNvSpPr>
          <p:nvPr>
            <p:ph type="sldNum" sz="quarter" idx="5"/>
          </p:nvPr>
        </p:nvSpPr>
        <p:spPr/>
        <p:txBody>
          <a:bodyPr/>
          <a:lstStyle/>
          <a:p>
            <a:pPr marL="0" marR="0" lvl="0" indent="0" algn="r" defTabSz="512064" rtl="0" eaLnBrk="1" fontAlgn="auto" latinLnBrk="0" hangingPunct="1">
              <a:lnSpc>
                <a:spcPct val="100000"/>
              </a:lnSpc>
              <a:spcBef>
                <a:spcPts val="0"/>
              </a:spcBef>
              <a:spcAft>
                <a:spcPts val="0"/>
              </a:spcAft>
              <a:buClrTx/>
              <a:buSzTx/>
              <a:buFontTx/>
              <a:buNone/>
              <a:tabLst/>
              <a:defRPr/>
            </a:pPr>
            <a:fld id="{7745824D-B62E-0041-8403-3C2425C54C3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512064"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29944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12064" rtl="0" eaLnBrk="1" fontAlgn="auto" latinLnBrk="0" hangingPunct="1">
              <a:lnSpc>
                <a:spcPct val="100000"/>
              </a:lnSpc>
              <a:spcBef>
                <a:spcPts val="0"/>
              </a:spcBef>
              <a:spcAft>
                <a:spcPts val="0"/>
              </a:spcAft>
              <a:buClrTx/>
              <a:buSzTx/>
              <a:buFontTx/>
              <a:buNone/>
              <a:tabLst/>
              <a:defRPr/>
            </a:pPr>
            <a:fld id="{7745824D-B62E-0041-8403-3C2425C54C3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512064"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9729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713160-4364-49B7-B6F4-0223795F11E5}" type="slidenum">
              <a:rPr lang="en-GB" smtClean="0"/>
              <a:t>24</a:t>
            </a:fld>
            <a:endParaRPr lang="en-GB"/>
          </a:p>
        </p:txBody>
      </p:sp>
    </p:spTree>
    <p:extLst>
      <p:ext uri="{BB962C8B-B14F-4D97-AF65-F5344CB8AC3E}">
        <p14:creationId xmlns:p14="http://schemas.microsoft.com/office/powerpoint/2010/main" val="783645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buFont typeface="Arial" panose="020B0604020202020204" pitchFamily="34" charset="0"/>
              <a:buChar char="•"/>
            </a:pPr>
            <a:r>
              <a:rPr lang="en-US" dirty="0">
                <a:solidFill>
                  <a:prstClr val="black"/>
                </a:solidFill>
                <a:cs typeface="Arial" pitchFamily="34" charset="0"/>
              </a:rPr>
              <a:t>Measured trees are identified by a botanist, tagged with individual numbers and painted at DBH (diameter at breast height, ca. 1.30m from ground)</a:t>
            </a:r>
          </a:p>
          <a:p>
            <a:pPr marL="285750" lvl="0" indent="-285750">
              <a:buFont typeface="Arial" panose="020B0604020202020204" pitchFamily="34" charset="0"/>
              <a:buChar char="•"/>
            </a:pPr>
            <a:r>
              <a:rPr lang="en-US" dirty="0">
                <a:solidFill>
                  <a:prstClr val="black"/>
                </a:solidFill>
                <a:cs typeface="Arial" pitchFamily="34" charset="0"/>
              </a:rPr>
              <a:t>Within big plot DBH of all trees above 30cm DBH are measured using DBH measuring tape</a:t>
            </a:r>
          </a:p>
          <a:p>
            <a:pPr marL="285750" lvl="0" indent="-285750">
              <a:buFont typeface="Arial" panose="020B0604020202020204" pitchFamily="34" charset="0"/>
              <a:buChar char="•"/>
            </a:pPr>
            <a:r>
              <a:rPr lang="en-US" dirty="0">
                <a:solidFill>
                  <a:prstClr val="black"/>
                </a:solidFill>
                <a:cs typeface="Arial" pitchFamily="34" charset="0"/>
              </a:rPr>
              <a:t>Within small plot all trees above 10cm DBH measured</a:t>
            </a:r>
          </a:p>
          <a:p>
            <a:pPr marL="0" marR="0" lvl="0" indent="0" algn="l" defTabSz="512064" rtl="0" eaLnBrk="1" fontAlgn="auto" latinLnBrk="0" hangingPunct="1">
              <a:lnSpc>
                <a:spcPct val="100000"/>
              </a:lnSpc>
              <a:spcBef>
                <a:spcPts val="0"/>
              </a:spcBef>
              <a:spcAft>
                <a:spcPts val="0"/>
              </a:spcAft>
              <a:buClrTx/>
              <a:buSzTx/>
              <a:buFontTx/>
              <a:buNone/>
              <a:tabLst/>
              <a:defRPr/>
            </a:pPr>
            <a:br>
              <a:rPr lang="en-GB" dirty="0">
                <a:effectLst/>
                <a:latin typeface="Arial" panose="020B0604020202020204" pitchFamily="34" charset="0"/>
              </a:rPr>
            </a:br>
            <a:endParaRPr lang="en-GB" dirty="0">
              <a:effectLst/>
              <a:latin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512064" rtl="0" eaLnBrk="1" fontAlgn="auto" latinLnBrk="0" hangingPunct="1">
              <a:lnSpc>
                <a:spcPct val="100000"/>
              </a:lnSpc>
              <a:spcBef>
                <a:spcPts val="0"/>
              </a:spcBef>
              <a:spcAft>
                <a:spcPts val="0"/>
              </a:spcAft>
              <a:buClrTx/>
              <a:buSzTx/>
              <a:buFontTx/>
              <a:buNone/>
              <a:tabLst/>
              <a:defRPr/>
            </a:pPr>
            <a:fld id="{7745824D-B62E-0041-8403-3C2425C54C3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512064"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6351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713160-4364-49B7-B6F4-0223795F11E5}" type="slidenum">
              <a:rPr lang="en-GB" smtClean="0"/>
              <a:t>26</a:t>
            </a:fld>
            <a:endParaRPr lang="en-GB"/>
          </a:p>
        </p:txBody>
      </p:sp>
    </p:spTree>
    <p:extLst>
      <p:ext uri="{BB962C8B-B14F-4D97-AF65-F5344CB8AC3E}">
        <p14:creationId xmlns:p14="http://schemas.microsoft.com/office/powerpoint/2010/main" val="1442144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713160-4364-49B7-B6F4-0223795F11E5}" type="slidenum">
              <a:rPr lang="en-GB" smtClean="0"/>
              <a:t>27</a:t>
            </a:fld>
            <a:endParaRPr lang="en-GB"/>
          </a:p>
        </p:txBody>
      </p:sp>
    </p:spTree>
    <p:extLst>
      <p:ext uri="{BB962C8B-B14F-4D97-AF65-F5344CB8AC3E}">
        <p14:creationId xmlns:p14="http://schemas.microsoft.com/office/powerpoint/2010/main" val="4051031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713160-4364-49B7-B6F4-0223795F11E5}" type="slidenum">
              <a:rPr lang="en-GB" smtClean="0"/>
              <a:t>6</a:t>
            </a:fld>
            <a:endParaRPr lang="en-GB"/>
          </a:p>
        </p:txBody>
      </p:sp>
    </p:spTree>
    <p:extLst>
      <p:ext uri="{BB962C8B-B14F-4D97-AF65-F5344CB8AC3E}">
        <p14:creationId xmlns:p14="http://schemas.microsoft.com/office/powerpoint/2010/main" val="1618480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713160-4364-49B7-B6F4-0223795F11E5}" type="slidenum">
              <a:rPr lang="en-GB" smtClean="0"/>
              <a:t>29</a:t>
            </a:fld>
            <a:endParaRPr lang="en-GB"/>
          </a:p>
        </p:txBody>
      </p:sp>
    </p:spTree>
    <p:extLst>
      <p:ext uri="{BB962C8B-B14F-4D97-AF65-F5344CB8AC3E}">
        <p14:creationId xmlns:p14="http://schemas.microsoft.com/office/powerpoint/2010/main" val="2383918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latin typeface="Arial" panose="020B0604020202020204" pitchFamily="34" charset="0"/>
                <a:cs typeface="Arial" panose="020B0604020202020204" pitchFamily="34" charset="0"/>
              </a:rPr>
              <a:t>Discuss key threats: mining, hunting, logging.</a:t>
            </a: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54 rangers in the department</a:t>
            </a:r>
          </a:p>
          <a:p>
            <a:endParaRPr lang="en-US" sz="2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512064" rtl="0" eaLnBrk="1" fontAlgn="auto" latinLnBrk="0" hangingPunct="1">
              <a:lnSpc>
                <a:spcPct val="100000"/>
              </a:lnSpc>
              <a:spcBef>
                <a:spcPts val="0"/>
              </a:spcBef>
              <a:spcAft>
                <a:spcPts val="0"/>
              </a:spcAft>
              <a:buClrTx/>
              <a:buSzTx/>
              <a:buFontTx/>
              <a:buNone/>
              <a:tabLst/>
              <a:defRPr/>
            </a:pPr>
            <a:fld id="{7745824D-B62E-0041-8403-3C2425C54C3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512064"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3807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Gola Rainforest National Park</a:t>
            </a:r>
            <a:r>
              <a:rPr lang="en-US" baseline="0" dirty="0"/>
              <a:t> is Segmented into 10 Patrol Sector for efficient and accurate patrolling </a:t>
            </a:r>
            <a:endParaRPr lang="en-US" dirty="0"/>
          </a:p>
        </p:txBody>
      </p:sp>
      <p:sp>
        <p:nvSpPr>
          <p:cNvPr id="4" name="Slide Number Placeholder 3"/>
          <p:cNvSpPr>
            <a:spLocks noGrp="1"/>
          </p:cNvSpPr>
          <p:nvPr>
            <p:ph type="sldNum" sz="quarter" idx="10"/>
          </p:nvPr>
        </p:nvSpPr>
        <p:spPr/>
        <p:txBody>
          <a:bodyPr/>
          <a:lstStyle/>
          <a:p>
            <a:fld id="{8F713160-4364-49B7-B6F4-0223795F11E5}" type="slidenum">
              <a:rPr lang="en-GB" smtClean="0"/>
              <a:t>12</a:t>
            </a:fld>
            <a:endParaRPr lang="en-GB"/>
          </a:p>
        </p:txBody>
      </p:sp>
    </p:spTree>
    <p:extLst>
      <p:ext uri="{BB962C8B-B14F-4D97-AF65-F5344CB8AC3E}">
        <p14:creationId xmlns:p14="http://schemas.microsoft.com/office/powerpoint/2010/main" val="3078871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of patrols conducted in 2024 - 2025. Rangers achieved 98% coverage of the park.</a:t>
            </a:r>
          </a:p>
          <a:p>
            <a:r>
              <a:rPr lang="en-US" dirty="0"/>
              <a:t>Rangers are split into units of 8, deployed for 2 weeks at a time with 1 week off between patrol missions.</a:t>
            </a:r>
            <a:br>
              <a:rPr lang="en-US" dirty="0"/>
            </a:br>
            <a:r>
              <a:rPr lang="en-US" dirty="0"/>
              <a:t>Clustering of patrols in areas of concern e.g. </a:t>
            </a:r>
            <a:r>
              <a:rPr lang="en-US" dirty="0" err="1"/>
              <a:t>Baoma</a:t>
            </a:r>
            <a:r>
              <a:rPr lang="en-US" dirty="0"/>
              <a:t> Nomo near active mine in Liberia</a:t>
            </a:r>
          </a:p>
          <a:p>
            <a:endParaRPr lang="en-US" dirty="0"/>
          </a:p>
        </p:txBody>
      </p:sp>
      <p:sp>
        <p:nvSpPr>
          <p:cNvPr id="4" name="Slide Number Placeholder 3"/>
          <p:cNvSpPr>
            <a:spLocks noGrp="1"/>
          </p:cNvSpPr>
          <p:nvPr>
            <p:ph type="sldNum" sz="quarter" idx="10"/>
          </p:nvPr>
        </p:nvSpPr>
        <p:spPr/>
        <p:txBody>
          <a:bodyPr/>
          <a:lstStyle/>
          <a:p>
            <a:fld id="{8F713160-4364-49B7-B6F4-0223795F11E5}" type="slidenum">
              <a:rPr lang="en-GB" smtClean="0"/>
              <a:t>13</a:t>
            </a:fld>
            <a:endParaRPr lang="en-GB"/>
          </a:p>
        </p:txBody>
      </p:sp>
    </p:spTree>
    <p:extLst>
      <p:ext uri="{BB962C8B-B14F-4D97-AF65-F5344CB8AC3E}">
        <p14:creationId xmlns:p14="http://schemas.microsoft.com/office/powerpoint/2010/main" val="1635760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GRNP prepare patrol plans for Joint Security with the Sierra Leone Arm Forces (SLA) and the Sierra Leone Police (SLP)</a:t>
            </a:r>
          </a:p>
        </p:txBody>
      </p:sp>
      <p:sp>
        <p:nvSpPr>
          <p:cNvPr id="4" name="Slide Number Placeholder 3"/>
          <p:cNvSpPr>
            <a:spLocks noGrp="1"/>
          </p:cNvSpPr>
          <p:nvPr>
            <p:ph type="sldNum" sz="quarter" idx="10"/>
          </p:nvPr>
        </p:nvSpPr>
        <p:spPr/>
        <p:txBody>
          <a:bodyPr/>
          <a:lstStyle/>
          <a:p>
            <a:fld id="{8F713160-4364-49B7-B6F4-0223795F11E5}" type="slidenum">
              <a:rPr lang="en-GB" smtClean="0"/>
              <a:t>14</a:t>
            </a:fld>
            <a:endParaRPr lang="en-GB"/>
          </a:p>
        </p:txBody>
      </p:sp>
    </p:spTree>
    <p:extLst>
      <p:ext uri="{BB962C8B-B14F-4D97-AF65-F5344CB8AC3E}">
        <p14:creationId xmlns:p14="http://schemas.microsoft.com/office/powerpoint/2010/main" val="1096663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stats from 2024-2025 SMART patrols.</a:t>
            </a:r>
            <a:br>
              <a:rPr lang="en-US" dirty="0"/>
            </a:br>
            <a:br>
              <a:rPr lang="en-US" dirty="0"/>
            </a:br>
            <a:r>
              <a:rPr lang="en-US" dirty="0"/>
              <a:t>SMART Mobile rolled out in 2023 to all rangers. This is our first year of conducting patrols fully thorough SMART. Data are all uploaded to a central database. Tracks and observations analyzed to support future patrol planning.</a:t>
            </a:r>
            <a:br>
              <a:rPr lang="en-US" dirty="0"/>
            </a:br>
            <a:br>
              <a:rPr lang="en-US" dirty="0"/>
            </a:br>
            <a:r>
              <a:rPr lang="en-US" dirty="0"/>
              <a:t>All protected areas in the landscape are now running off the same patrol monitoring system.</a:t>
            </a:r>
          </a:p>
        </p:txBody>
      </p:sp>
      <p:sp>
        <p:nvSpPr>
          <p:cNvPr id="4" name="Slide Number Placeholder 3"/>
          <p:cNvSpPr>
            <a:spLocks noGrp="1"/>
          </p:cNvSpPr>
          <p:nvPr>
            <p:ph type="sldNum" sz="quarter" idx="5"/>
          </p:nvPr>
        </p:nvSpPr>
        <p:spPr/>
        <p:txBody>
          <a:bodyPr/>
          <a:lstStyle/>
          <a:p>
            <a:pPr marL="0" marR="0" lvl="0" indent="0" algn="r" defTabSz="512064" rtl="0" eaLnBrk="1" fontAlgn="auto" latinLnBrk="0" hangingPunct="1">
              <a:lnSpc>
                <a:spcPct val="100000"/>
              </a:lnSpc>
              <a:spcBef>
                <a:spcPts val="0"/>
              </a:spcBef>
              <a:spcAft>
                <a:spcPts val="0"/>
              </a:spcAft>
              <a:buClrTx/>
              <a:buSzTx/>
              <a:buFontTx/>
              <a:buNone/>
              <a:tabLst/>
              <a:defRPr/>
            </a:pPr>
            <a:fld id="{7745824D-B62E-0041-8403-3C2425C54C3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512064"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7247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713160-4364-49B7-B6F4-0223795F11E5}" type="slidenum">
              <a:rPr lang="en-GB" smtClean="0"/>
              <a:t>16</a:t>
            </a:fld>
            <a:endParaRPr lang="en-GB"/>
          </a:p>
        </p:txBody>
      </p:sp>
    </p:spTree>
    <p:extLst>
      <p:ext uri="{BB962C8B-B14F-4D97-AF65-F5344CB8AC3E}">
        <p14:creationId xmlns:p14="http://schemas.microsoft.com/office/powerpoint/2010/main" val="3048392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development department is structured into distinct units: agriculture, environmental education, VSLA, land-use planning and co-management, CDF</a:t>
            </a:r>
          </a:p>
        </p:txBody>
      </p:sp>
      <p:sp>
        <p:nvSpPr>
          <p:cNvPr id="4" name="Slide Number Placeholder 3"/>
          <p:cNvSpPr>
            <a:spLocks noGrp="1"/>
          </p:cNvSpPr>
          <p:nvPr>
            <p:ph type="sldNum" sz="quarter" idx="5"/>
          </p:nvPr>
        </p:nvSpPr>
        <p:spPr/>
        <p:txBody>
          <a:bodyPr/>
          <a:lstStyle/>
          <a:p>
            <a:pPr marL="0" marR="0" lvl="0" indent="0" algn="r" defTabSz="512064" rtl="0" eaLnBrk="1" fontAlgn="auto" latinLnBrk="0" hangingPunct="1">
              <a:lnSpc>
                <a:spcPct val="100000"/>
              </a:lnSpc>
              <a:spcBef>
                <a:spcPts val="0"/>
              </a:spcBef>
              <a:spcAft>
                <a:spcPts val="0"/>
              </a:spcAft>
              <a:buClrTx/>
              <a:buSzTx/>
              <a:buFontTx/>
              <a:buNone/>
              <a:tabLst/>
              <a:defRPr/>
            </a:pPr>
            <a:fld id="{7745824D-B62E-0041-8403-3C2425C54C3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512064"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4696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Bottom banner">
            <a:extLst>
              <a:ext uri="{FF2B5EF4-FFF2-40B4-BE49-F238E27FC236}">
                <a16:creationId xmlns:a16="http://schemas.microsoft.com/office/drawing/2014/main" id="{36FB6202-7FD1-4A91-93D0-8904ADFEDCBB}"/>
              </a:ext>
            </a:extLst>
          </p:cNvPr>
          <p:cNvSpPr/>
          <p:nvPr userDrawn="1"/>
        </p:nvSpPr>
        <p:spPr>
          <a:xfrm>
            <a:off x="0" y="6413500"/>
            <a:ext cx="12180888" cy="444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ooter Placeholder 6">
            <a:extLst>
              <a:ext uri="{FF2B5EF4-FFF2-40B4-BE49-F238E27FC236}">
                <a16:creationId xmlns:a16="http://schemas.microsoft.com/office/drawing/2014/main" id="{FB39A9E7-7DFD-4304-B14C-F50460490AA1}"/>
              </a:ext>
            </a:extLst>
          </p:cNvPr>
          <p:cNvSpPr>
            <a:spLocks noGrp="1"/>
          </p:cNvSpPr>
          <p:nvPr>
            <p:ph type="ftr" sz="quarter" idx="10"/>
          </p:nvPr>
        </p:nvSpPr>
        <p:spPr/>
        <p:txBody>
          <a:bodyPr/>
          <a:lstStyle/>
          <a:p>
            <a:r>
              <a:rPr lang="en-GB"/>
              <a:t>The Greater Gola Landscape - Future for Forests, People, and Biodiversity</a:t>
            </a:r>
          </a:p>
        </p:txBody>
      </p:sp>
      <p:sp>
        <p:nvSpPr>
          <p:cNvPr id="2" name="Title 1">
            <a:extLst>
              <a:ext uri="{FF2B5EF4-FFF2-40B4-BE49-F238E27FC236}">
                <a16:creationId xmlns:a16="http://schemas.microsoft.com/office/drawing/2014/main" id="{236179BA-C53D-437A-8529-158C568EF7D3}"/>
              </a:ext>
            </a:extLst>
          </p:cNvPr>
          <p:cNvSpPr>
            <a:spLocks noGrp="1"/>
          </p:cNvSpPr>
          <p:nvPr>
            <p:ph type="ctrTitle"/>
          </p:nvPr>
        </p:nvSpPr>
        <p:spPr>
          <a:xfrm>
            <a:off x="917574" y="378762"/>
            <a:ext cx="9921876" cy="646331"/>
          </a:xfrm>
          <a:noFill/>
        </p:spPr>
        <p:txBody>
          <a:bodyPr lIns="0" tIns="0" rIns="0" bIns="0" anchor="t" anchorCtr="0">
            <a:spAutoFit/>
          </a:bodyPr>
          <a:lstStyle>
            <a:lvl1pPr algn="l">
              <a:lnSpc>
                <a:spcPct val="100000"/>
              </a:lnSpc>
              <a:defRPr sz="4200">
                <a:solidFill>
                  <a:schemeClr val="bg1"/>
                </a:solidFill>
              </a:defRPr>
            </a:lvl1pPr>
          </a:lstStyle>
          <a:p>
            <a:r>
              <a:rPr lang="en-US"/>
              <a:t>Click to edit Master title style</a:t>
            </a:r>
            <a:endParaRPr lang="en-GB"/>
          </a:p>
        </p:txBody>
      </p:sp>
      <p:pic>
        <p:nvPicPr>
          <p:cNvPr id="12" name="Picture 11">
            <a:extLst>
              <a:ext uri="{FF2B5EF4-FFF2-40B4-BE49-F238E27FC236}">
                <a16:creationId xmlns:a16="http://schemas.microsoft.com/office/drawing/2014/main" id="{FF7EE45D-E0C1-48D2-8EF2-A4004856C521}"/>
              </a:ext>
            </a:extLst>
          </p:cNvPr>
          <p:cNvPicPr>
            <a:picLocks noChangeAspect="1"/>
          </p:cNvPicPr>
          <p:nvPr userDrawn="1"/>
        </p:nvPicPr>
        <p:blipFill>
          <a:blip r:embed="rId3"/>
          <a:stretch>
            <a:fillRect/>
          </a:stretch>
        </p:blipFill>
        <p:spPr>
          <a:xfrm>
            <a:off x="10848689" y="450000"/>
            <a:ext cx="900000" cy="900000"/>
          </a:xfrm>
          <a:prstGeom prst="rect">
            <a:avLst/>
          </a:prstGeom>
        </p:spPr>
      </p:pic>
      <p:sp>
        <p:nvSpPr>
          <p:cNvPr id="4" name="Slide Number Placeholder 3">
            <a:extLst>
              <a:ext uri="{FF2B5EF4-FFF2-40B4-BE49-F238E27FC236}">
                <a16:creationId xmlns:a16="http://schemas.microsoft.com/office/drawing/2014/main" id="{E796825A-64D2-4179-ABDE-091DF4317E32}"/>
              </a:ext>
            </a:extLst>
          </p:cNvPr>
          <p:cNvSpPr>
            <a:spLocks noGrp="1"/>
          </p:cNvSpPr>
          <p:nvPr>
            <p:ph type="sldNum" sz="quarter" idx="11"/>
          </p:nvPr>
        </p:nvSpPr>
        <p:spPr/>
        <p:txBody>
          <a:bodyPr/>
          <a:lstStyle/>
          <a:p>
            <a:fld id="{6139BFAE-67AB-46BF-8C52-659FB5DFC59A}" type="slidenum">
              <a:rPr lang="en-GB" smtClean="0"/>
              <a:pPr/>
              <a:t>‹#›</a:t>
            </a:fld>
            <a:r>
              <a:rPr lang="en-GB"/>
              <a:t> </a:t>
            </a:r>
          </a:p>
        </p:txBody>
      </p:sp>
    </p:spTree>
    <p:extLst>
      <p:ext uri="{BB962C8B-B14F-4D97-AF65-F5344CB8AC3E}">
        <p14:creationId xmlns:p14="http://schemas.microsoft.com/office/powerpoint/2010/main" val="614020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left, text righ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B7934F-7DE4-40E4-971C-C269987F80FD}"/>
              </a:ext>
            </a:extLst>
          </p:cNvPr>
          <p:cNvSpPr>
            <a:spLocks noGrp="1"/>
          </p:cNvSpPr>
          <p:nvPr>
            <p:ph type="body" sz="quarter" idx="10"/>
          </p:nvPr>
        </p:nvSpPr>
        <p:spPr>
          <a:xfrm>
            <a:off x="5082138" y="1973180"/>
            <a:ext cx="5757311" cy="3984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4">
            <a:extLst>
              <a:ext uri="{FF2B5EF4-FFF2-40B4-BE49-F238E27FC236}">
                <a16:creationId xmlns:a16="http://schemas.microsoft.com/office/drawing/2014/main" id="{6AE6B624-1600-4E2D-814A-46239E459788}"/>
              </a:ext>
            </a:extLst>
          </p:cNvPr>
          <p:cNvSpPr>
            <a:spLocks noGrp="1"/>
          </p:cNvSpPr>
          <p:nvPr>
            <p:ph type="pic" sz="quarter" idx="11"/>
          </p:nvPr>
        </p:nvSpPr>
        <p:spPr>
          <a:xfrm>
            <a:off x="904875" y="1350963"/>
            <a:ext cx="3574800" cy="3574800"/>
          </a:xfrm>
        </p:spPr>
        <p:txBody>
          <a:bodyPr/>
          <a:lstStyle/>
          <a:p>
            <a:r>
              <a:rPr lang="en-US"/>
              <a:t>Click icon to add picture</a:t>
            </a:r>
            <a:endParaRPr lang="en-GB"/>
          </a:p>
        </p:txBody>
      </p:sp>
      <p:sp>
        <p:nvSpPr>
          <p:cNvPr id="8" name="Text Placeholder 7">
            <a:extLst>
              <a:ext uri="{FF2B5EF4-FFF2-40B4-BE49-F238E27FC236}">
                <a16:creationId xmlns:a16="http://schemas.microsoft.com/office/drawing/2014/main" id="{5A0A9A24-ADA9-410D-9DD3-6E3D16FDD47F}"/>
              </a:ext>
            </a:extLst>
          </p:cNvPr>
          <p:cNvSpPr>
            <a:spLocks noGrp="1"/>
          </p:cNvSpPr>
          <p:nvPr>
            <p:ph type="body" sz="quarter" idx="12"/>
          </p:nvPr>
        </p:nvSpPr>
        <p:spPr>
          <a:xfrm>
            <a:off x="5078962" y="1350963"/>
            <a:ext cx="5760487" cy="417512"/>
          </a:xfrm>
        </p:spPr>
        <p:txBody>
          <a:bodyPr/>
          <a:lstStyle>
            <a:lvl1pPr marL="0" indent="0">
              <a:lnSpc>
                <a:spcPct val="100000"/>
              </a:lnSpc>
              <a:buNone/>
              <a:defRPr sz="2200" b="1">
                <a:latin typeface="+mj-lt"/>
              </a:defRPr>
            </a:lvl1pPr>
          </a:lstStyle>
          <a:p>
            <a:pPr lvl="0"/>
            <a:r>
              <a:rPr lang="en-US"/>
              <a:t>Click to edit Master text styles</a:t>
            </a:r>
          </a:p>
        </p:txBody>
      </p:sp>
      <p:sp>
        <p:nvSpPr>
          <p:cNvPr id="9" name="Footer Placeholder 8">
            <a:extLst>
              <a:ext uri="{FF2B5EF4-FFF2-40B4-BE49-F238E27FC236}">
                <a16:creationId xmlns:a16="http://schemas.microsoft.com/office/drawing/2014/main" id="{92DDAE07-92C3-483A-973B-F000A7411A96}"/>
              </a:ext>
            </a:extLst>
          </p:cNvPr>
          <p:cNvSpPr>
            <a:spLocks noGrp="1"/>
          </p:cNvSpPr>
          <p:nvPr>
            <p:ph type="ftr" sz="quarter" idx="13"/>
          </p:nvPr>
        </p:nvSpPr>
        <p:spPr/>
        <p:txBody>
          <a:bodyPr/>
          <a:lstStyle/>
          <a:p>
            <a:r>
              <a:rPr lang="en-GB"/>
              <a:t>The Greater Gola Landscape - Future for Forests, People, and Biodiversity</a:t>
            </a:r>
          </a:p>
        </p:txBody>
      </p:sp>
      <p:sp>
        <p:nvSpPr>
          <p:cNvPr id="10" name="Slide Number Placeholder 9">
            <a:extLst>
              <a:ext uri="{FF2B5EF4-FFF2-40B4-BE49-F238E27FC236}">
                <a16:creationId xmlns:a16="http://schemas.microsoft.com/office/drawing/2014/main" id="{C55CA894-1A99-45F2-8238-D5670A78D490}"/>
              </a:ext>
            </a:extLst>
          </p:cNvPr>
          <p:cNvSpPr>
            <a:spLocks noGrp="1"/>
          </p:cNvSpPr>
          <p:nvPr>
            <p:ph type="sldNum" sz="quarter" idx="14"/>
          </p:nvPr>
        </p:nvSpPr>
        <p:spPr/>
        <p:txBody>
          <a:bodyPr/>
          <a:lstStyle/>
          <a:p>
            <a:fld id="{6139BFAE-67AB-46BF-8C52-659FB5DFC59A}" type="slidenum">
              <a:rPr lang="en-GB" smtClean="0"/>
              <a:pPr/>
              <a:t>‹#›</a:t>
            </a:fld>
            <a:endParaRPr lang="en-GB"/>
          </a:p>
        </p:txBody>
      </p:sp>
      <p:sp>
        <p:nvSpPr>
          <p:cNvPr id="3" name="Title 2">
            <a:extLst>
              <a:ext uri="{FF2B5EF4-FFF2-40B4-BE49-F238E27FC236}">
                <a16:creationId xmlns:a16="http://schemas.microsoft.com/office/drawing/2014/main" id="{744EE164-23F0-45F4-8BA7-D8EB398256C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376558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26316-5513-4B43-BF5E-C7B2D4A157AB}"/>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9FB7934F-7DE4-40E4-971C-C269987F80FD}"/>
              </a:ext>
            </a:extLst>
          </p:cNvPr>
          <p:cNvSpPr>
            <a:spLocks noGrp="1"/>
          </p:cNvSpPr>
          <p:nvPr>
            <p:ph type="body" sz="quarter" idx="10"/>
          </p:nvPr>
        </p:nvSpPr>
        <p:spPr>
          <a:xfrm>
            <a:off x="917575" y="1973180"/>
            <a:ext cx="5438224" cy="3984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4">
            <a:extLst>
              <a:ext uri="{FF2B5EF4-FFF2-40B4-BE49-F238E27FC236}">
                <a16:creationId xmlns:a16="http://schemas.microsoft.com/office/drawing/2014/main" id="{6AE6B624-1600-4E2D-814A-46239E459788}"/>
              </a:ext>
            </a:extLst>
          </p:cNvPr>
          <p:cNvSpPr>
            <a:spLocks noGrp="1"/>
          </p:cNvSpPr>
          <p:nvPr>
            <p:ph type="pic" sz="quarter" idx="11"/>
          </p:nvPr>
        </p:nvSpPr>
        <p:spPr>
          <a:xfrm>
            <a:off x="6792400" y="1350963"/>
            <a:ext cx="3574800" cy="3574800"/>
          </a:xfrm>
        </p:spPr>
        <p:txBody>
          <a:bodyPr/>
          <a:lstStyle/>
          <a:p>
            <a:r>
              <a:rPr lang="en-US"/>
              <a:t>Click icon to add picture</a:t>
            </a:r>
            <a:endParaRPr lang="en-GB"/>
          </a:p>
        </p:txBody>
      </p:sp>
      <p:sp>
        <p:nvSpPr>
          <p:cNvPr id="8" name="Text Placeholder 7">
            <a:extLst>
              <a:ext uri="{FF2B5EF4-FFF2-40B4-BE49-F238E27FC236}">
                <a16:creationId xmlns:a16="http://schemas.microsoft.com/office/drawing/2014/main" id="{5A0A9A24-ADA9-410D-9DD3-6E3D16FDD47F}"/>
              </a:ext>
            </a:extLst>
          </p:cNvPr>
          <p:cNvSpPr>
            <a:spLocks noGrp="1"/>
          </p:cNvSpPr>
          <p:nvPr>
            <p:ph type="body" sz="quarter" idx="12"/>
          </p:nvPr>
        </p:nvSpPr>
        <p:spPr>
          <a:xfrm>
            <a:off x="920750" y="1350963"/>
            <a:ext cx="5435049" cy="417512"/>
          </a:xfrm>
        </p:spPr>
        <p:txBody>
          <a:bodyPr/>
          <a:lstStyle>
            <a:lvl1pPr marL="0" indent="0">
              <a:lnSpc>
                <a:spcPct val="100000"/>
              </a:lnSpc>
              <a:buNone/>
              <a:defRPr sz="2200" b="1">
                <a:latin typeface="+mj-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B70DEBDC-B100-4188-A083-EBD7A21BBF69}"/>
              </a:ext>
            </a:extLst>
          </p:cNvPr>
          <p:cNvSpPr>
            <a:spLocks noGrp="1"/>
          </p:cNvSpPr>
          <p:nvPr>
            <p:ph type="ftr" sz="quarter" idx="13"/>
          </p:nvPr>
        </p:nvSpPr>
        <p:spPr/>
        <p:txBody>
          <a:bodyPr/>
          <a:lstStyle/>
          <a:p>
            <a:r>
              <a:rPr lang="en-GB"/>
              <a:t>The Greater Gola Landscape - Future for Forests, People, and Biodiversity</a:t>
            </a:r>
          </a:p>
        </p:txBody>
      </p:sp>
      <p:sp>
        <p:nvSpPr>
          <p:cNvPr id="4" name="Slide Number Placeholder 3">
            <a:extLst>
              <a:ext uri="{FF2B5EF4-FFF2-40B4-BE49-F238E27FC236}">
                <a16:creationId xmlns:a16="http://schemas.microsoft.com/office/drawing/2014/main" id="{5434FA34-DD09-46D7-B5A0-979BEB01D6B8}"/>
              </a:ext>
            </a:extLst>
          </p:cNvPr>
          <p:cNvSpPr>
            <a:spLocks noGrp="1"/>
          </p:cNvSpPr>
          <p:nvPr>
            <p:ph type="sldNum" sz="quarter" idx="14"/>
          </p:nvPr>
        </p:nvSpPr>
        <p:spPr/>
        <p:txBody>
          <a:bodyPr/>
          <a:lstStyle/>
          <a:p>
            <a:fld id="{6139BFAE-67AB-46BF-8C52-659FB5DFC59A}" type="slidenum">
              <a:rPr lang="en-GB" smtClean="0"/>
              <a:pPr/>
              <a:t>‹#›</a:t>
            </a:fld>
            <a:endParaRPr lang="en-GB"/>
          </a:p>
        </p:txBody>
      </p:sp>
    </p:spTree>
    <p:extLst>
      <p:ext uri="{BB962C8B-B14F-4D97-AF65-F5344CB8AC3E}">
        <p14:creationId xmlns:p14="http://schemas.microsoft.com/office/powerpoint/2010/main" val="1896665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left, multiple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26316-5513-4B43-BF5E-C7B2D4A157AB}"/>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9FB7934F-7DE4-40E4-971C-C269987F80FD}"/>
              </a:ext>
            </a:extLst>
          </p:cNvPr>
          <p:cNvSpPr>
            <a:spLocks noGrp="1"/>
          </p:cNvSpPr>
          <p:nvPr>
            <p:ph type="body" sz="quarter" idx="10"/>
          </p:nvPr>
        </p:nvSpPr>
        <p:spPr>
          <a:xfrm>
            <a:off x="904875" y="1931905"/>
            <a:ext cx="3671639" cy="40259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4">
            <a:extLst>
              <a:ext uri="{FF2B5EF4-FFF2-40B4-BE49-F238E27FC236}">
                <a16:creationId xmlns:a16="http://schemas.microsoft.com/office/drawing/2014/main" id="{6AE6B624-1600-4E2D-814A-46239E459788}"/>
              </a:ext>
            </a:extLst>
          </p:cNvPr>
          <p:cNvSpPr>
            <a:spLocks noGrp="1" noChangeAspect="1"/>
          </p:cNvSpPr>
          <p:nvPr>
            <p:ph type="pic" sz="quarter" idx="11"/>
          </p:nvPr>
        </p:nvSpPr>
        <p:spPr>
          <a:xfrm>
            <a:off x="4918833" y="1350963"/>
            <a:ext cx="3240000" cy="3240000"/>
          </a:xfrm>
        </p:spPr>
        <p:txBody>
          <a:bodyPr/>
          <a:lstStyle/>
          <a:p>
            <a:r>
              <a:rPr lang="en-US"/>
              <a:t>Click icon to add picture</a:t>
            </a:r>
            <a:endParaRPr lang="en-GB"/>
          </a:p>
        </p:txBody>
      </p:sp>
      <p:sp>
        <p:nvSpPr>
          <p:cNvPr id="8" name="Text Placeholder 7">
            <a:extLst>
              <a:ext uri="{FF2B5EF4-FFF2-40B4-BE49-F238E27FC236}">
                <a16:creationId xmlns:a16="http://schemas.microsoft.com/office/drawing/2014/main" id="{5A0A9A24-ADA9-410D-9DD3-6E3D16FDD47F}"/>
              </a:ext>
            </a:extLst>
          </p:cNvPr>
          <p:cNvSpPr>
            <a:spLocks noGrp="1"/>
          </p:cNvSpPr>
          <p:nvPr>
            <p:ph type="body" sz="quarter" idx="12" hasCustomPrompt="1"/>
          </p:nvPr>
        </p:nvSpPr>
        <p:spPr>
          <a:xfrm>
            <a:off x="917575" y="1350963"/>
            <a:ext cx="3671640" cy="417512"/>
          </a:xfrm>
        </p:spPr>
        <p:txBody>
          <a:bodyPr/>
          <a:lstStyle>
            <a:lvl1pPr marL="0" indent="0">
              <a:lnSpc>
                <a:spcPct val="100000"/>
              </a:lnSpc>
              <a:buNone/>
              <a:defRPr sz="2200" b="1">
                <a:latin typeface="+mj-lt"/>
              </a:defRPr>
            </a:lvl1pPr>
          </a:lstStyle>
          <a:p>
            <a:pPr lvl="0"/>
            <a:r>
              <a:rPr lang="en-GB"/>
              <a:t>Click to edit text styles</a:t>
            </a:r>
          </a:p>
        </p:txBody>
      </p:sp>
      <p:sp>
        <p:nvSpPr>
          <p:cNvPr id="7" name="Picture Placeholder 4">
            <a:extLst>
              <a:ext uri="{FF2B5EF4-FFF2-40B4-BE49-F238E27FC236}">
                <a16:creationId xmlns:a16="http://schemas.microsoft.com/office/drawing/2014/main" id="{D65CEA26-B63D-4044-A78E-37B662E7E2B3}"/>
              </a:ext>
            </a:extLst>
          </p:cNvPr>
          <p:cNvSpPr>
            <a:spLocks noGrp="1"/>
          </p:cNvSpPr>
          <p:nvPr>
            <p:ph type="pic" sz="quarter" idx="13"/>
          </p:nvPr>
        </p:nvSpPr>
        <p:spPr>
          <a:xfrm>
            <a:off x="8302833" y="1353369"/>
            <a:ext cx="2536617" cy="1548000"/>
          </a:xfrm>
        </p:spPr>
        <p:txBody>
          <a:bodyPr/>
          <a:lstStyle/>
          <a:p>
            <a:r>
              <a:rPr lang="en-US"/>
              <a:t>Click icon to add picture</a:t>
            </a:r>
            <a:endParaRPr lang="en-GB"/>
          </a:p>
        </p:txBody>
      </p:sp>
      <p:sp>
        <p:nvSpPr>
          <p:cNvPr id="9" name="Picture Placeholder 4">
            <a:extLst>
              <a:ext uri="{FF2B5EF4-FFF2-40B4-BE49-F238E27FC236}">
                <a16:creationId xmlns:a16="http://schemas.microsoft.com/office/drawing/2014/main" id="{687F7108-2743-45A6-A30F-5FA8A75950A7}"/>
              </a:ext>
            </a:extLst>
          </p:cNvPr>
          <p:cNvSpPr>
            <a:spLocks noGrp="1"/>
          </p:cNvSpPr>
          <p:nvPr>
            <p:ph type="pic" sz="quarter" idx="14"/>
          </p:nvPr>
        </p:nvSpPr>
        <p:spPr>
          <a:xfrm>
            <a:off x="8302833" y="3045369"/>
            <a:ext cx="2536617" cy="1548000"/>
          </a:xfrm>
        </p:spPr>
        <p:txBody>
          <a:bodyPr/>
          <a:lstStyle/>
          <a:p>
            <a:r>
              <a:rPr lang="en-US"/>
              <a:t>Click icon to add picture</a:t>
            </a:r>
            <a:endParaRPr lang="en-GB"/>
          </a:p>
        </p:txBody>
      </p:sp>
      <p:sp>
        <p:nvSpPr>
          <p:cNvPr id="3" name="Footer Placeholder 2">
            <a:extLst>
              <a:ext uri="{FF2B5EF4-FFF2-40B4-BE49-F238E27FC236}">
                <a16:creationId xmlns:a16="http://schemas.microsoft.com/office/drawing/2014/main" id="{07AAE8DD-DAD5-57C3-A00B-AA666B1571DD}"/>
              </a:ext>
            </a:extLst>
          </p:cNvPr>
          <p:cNvSpPr>
            <a:spLocks noGrp="1"/>
          </p:cNvSpPr>
          <p:nvPr>
            <p:ph type="ftr" sz="quarter" idx="15"/>
          </p:nvPr>
        </p:nvSpPr>
        <p:spPr/>
        <p:txBody>
          <a:bodyPr/>
          <a:lstStyle/>
          <a:p>
            <a:r>
              <a:rPr lang="en-GB"/>
              <a:t>The Greater Gola Landscape - Future for Forests, People, and Biodiversity</a:t>
            </a:r>
          </a:p>
        </p:txBody>
      </p:sp>
      <p:sp>
        <p:nvSpPr>
          <p:cNvPr id="4" name="Slide Number Placeholder 3">
            <a:extLst>
              <a:ext uri="{FF2B5EF4-FFF2-40B4-BE49-F238E27FC236}">
                <a16:creationId xmlns:a16="http://schemas.microsoft.com/office/drawing/2014/main" id="{129AF135-4759-C1C5-1546-F7CD57ABC2F2}"/>
              </a:ext>
            </a:extLst>
          </p:cNvPr>
          <p:cNvSpPr>
            <a:spLocks noGrp="1"/>
          </p:cNvSpPr>
          <p:nvPr>
            <p:ph type="sldNum" sz="quarter" idx="16"/>
          </p:nvPr>
        </p:nvSpPr>
        <p:spPr/>
        <p:txBody>
          <a:bodyPr/>
          <a:lstStyle/>
          <a:p>
            <a:fld id="{6139BFAE-67AB-46BF-8C52-659FB5DFC59A}" type="slidenum">
              <a:rPr lang="en-GB" smtClean="0"/>
              <a:pPr/>
              <a:t>‹#›</a:t>
            </a:fld>
            <a:r>
              <a:rPr lang="en-GB"/>
              <a:t> </a:t>
            </a:r>
          </a:p>
        </p:txBody>
      </p:sp>
    </p:spTree>
    <p:extLst>
      <p:ext uri="{BB962C8B-B14F-4D97-AF65-F5344CB8AC3E}">
        <p14:creationId xmlns:p14="http://schemas.microsoft.com/office/powerpoint/2010/main" val="3776628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conography 2">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B7934F-7DE4-40E4-971C-C269987F80FD}"/>
              </a:ext>
            </a:extLst>
          </p:cNvPr>
          <p:cNvSpPr>
            <a:spLocks noGrp="1"/>
          </p:cNvSpPr>
          <p:nvPr>
            <p:ph type="body" sz="quarter" idx="10" hasCustomPrompt="1"/>
          </p:nvPr>
        </p:nvSpPr>
        <p:spPr>
          <a:xfrm>
            <a:off x="917575" y="2699073"/>
            <a:ext cx="4733967" cy="2329200"/>
          </a:xfrm>
          <a:solidFill>
            <a:srgbClr val="A4D9ED"/>
          </a:solidFill>
        </p:spPr>
        <p:txBody>
          <a:bodyPr lIns="360000" tIns="360000" rIns="360000" bIns="360000" anchor="ctr" anchorCtr="1"/>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Use this shape as a placeholder</a:t>
            </a:r>
          </a:p>
        </p:txBody>
      </p:sp>
      <p:sp>
        <p:nvSpPr>
          <p:cNvPr id="8" name="Text Placeholder 7">
            <a:extLst>
              <a:ext uri="{FF2B5EF4-FFF2-40B4-BE49-F238E27FC236}">
                <a16:creationId xmlns:a16="http://schemas.microsoft.com/office/drawing/2014/main" id="{5A0A9A24-ADA9-410D-9DD3-6E3D16FDD47F}"/>
              </a:ext>
            </a:extLst>
          </p:cNvPr>
          <p:cNvSpPr>
            <a:spLocks noGrp="1"/>
          </p:cNvSpPr>
          <p:nvPr>
            <p:ph type="body" sz="quarter" idx="12"/>
          </p:nvPr>
        </p:nvSpPr>
        <p:spPr>
          <a:xfrm>
            <a:off x="917575" y="1304454"/>
            <a:ext cx="4107625" cy="417512"/>
          </a:xfrm>
        </p:spPr>
        <p:txBody>
          <a:bodyPr/>
          <a:lstStyle>
            <a:lvl1pPr marL="0" indent="0">
              <a:lnSpc>
                <a:spcPct val="100000"/>
              </a:lnSpc>
              <a:buNone/>
              <a:defRPr sz="2000" b="0">
                <a:solidFill>
                  <a:schemeClr val="tx2"/>
                </a:solidFill>
                <a:latin typeface="+mn-lt"/>
              </a:defRPr>
            </a:lvl1pPr>
          </a:lstStyle>
          <a:p>
            <a:pPr lvl="0"/>
            <a:r>
              <a:rPr lang="en-US"/>
              <a:t>Click to edit Master text styles</a:t>
            </a:r>
          </a:p>
        </p:txBody>
      </p:sp>
      <p:sp>
        <p:nvSpPr>
          <p:cNvPr id="11" name="Text Placeholder 5">
            <a:extLst>
              <a:ext uri="{FF2B5EF4-FFF2-40B4-BE49-F238E27FC236}">
                <a16:creationId xmlns:a16="http://schemas.microsoft.com/office/drawing/2014/main" id="{B41D49F9-B3D6-4C52-B33F-B4EDF399CE3B}"/>
              </a:ext>
            </a:extLst>
          </p:cNvPr>
          <p:cNvSpPr>
            <a:spLocks noGrp="1"/>
          </p:cNvSpPr>
          <p:nvPr>
            <p:ph type="body" sz="quarter" idx="13" hasCustomPrompt="1"/>
          </p:nvPr>
        </p:nvSpPr>
        <p:spPr>
          <a:xfrm>
            <a:off x="6096000" y="2699073"/>
            <a:ext cx="4733966" cy="2329200"/>
          </a:xfrm>
          <a:solidFill>
            <a:srgbClr val="A4D9ED"/>
          </a:solidFill>
        </p:spPr>
        <p:txBody>
          <a:bodyPr lIns="360000" tIns="360000" rIns="360000" bIns="360000" anchor="ctr" anchorCtr="1"/>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Use this shape as a placeholder</a:t>
            </a:r>
          </a:p>
        </p:txBody>
      </p:sp>
      <p:sp>
        <p:nvSpPr>
          <p:cNvPr id="13" name="Text Placeholder 12">
            <a:extLst>
              <a:ext uri="{FF2B5EF4-FFF2-40B4-BE49-F238E27FC236}">
                <a16:creationId xmlns:a16="http://schemas.microsoft.com/office/drawing/2014/main" id="{096BE89F-F732-4DF7-8477-32031DB0EA6F}"/>
              </a:ext>
            </a:extLst>
          </p:cNvPr>
          <p:cNvSpPr>
            <a:spLocks noGrp="1"/>
          </p:cNvSpPr>
          <p:nvPr>
            <p:ph type="body" sz="quarter" idx="15"/>
          </p:nvPr>
        </p:nvSpPr>
        <p:spPr>
          <a:xfrm>
            <a:off x="917575" y="2252596"/>
            <a:ext cx="4733967" cy="256802"/>
          </a:xfrm>
        </p:spPr>
        <p:txBody>
          <a:bodyPr wrap="square">
            <a:spAutoFit/>
          </a:bodyPr>
          <a:lstStyle>
            <a:lvl1pPr marL="0" indent="0">
              <a:buNone/>
              <a:defRPr sz="1700" b="1">
                <a:solidFill>
                  <a:schemeClr val="tx2"/>
                </a:solidFill>
                <a:latin typeface="+mn-lt"/>
              </a:defRPr>
            </a:lvl1pPr>
          </a:lstStyle>
          <a:p>
            <a:pPr lvl="0"/>
            <a:r>
              <a:rPr lang="en-US"/>
              <a:t>Click to edit Master text styles</a:t>
            </a:r>
          </a:p>
        </p:txBody>
      </p:sp>
      <p:sp>
        <p:nvSpPr>
          <p:cNvPr id="14" name="Text Placeholder 12">
            <a:extLst>
              <a:ext uri="{FF2B5EF4-FFF2-40B4-BE49-F238E27FC236}">
                <a16:creationId xmlns:a16="http://schemas.microsoft.com/office/drawing/2014/main" id="{64CE8C5E-F552-4836-9B21-38E5708EAA5D}"/>
              </a:ext>
            </a:extLst>
          </p:cNvPr>
          <p:cNvSpPr>
            <a:spLocks noGrp="1"/>
          </p:cNvSpPr>
          <p:nvPr>
            <p:ph type="body" sz="quarter" idx="16"/>
          </p:nvPr>
        </p:nvSpPr>
        <p:spPr>
          <a:xfrm>
            <a:off x="6096001" y="2252596"/>
            <a:ext cx="4733966" cy="256802"/>
          </a:xfrm>
        </p:spPr>
        <p:txBody>
          <a:bodyPr wrap="square">
            <a:spAutoFit/>
          </a:bodyPr>
          <a:lstStyle>
            <a:lvl1pPr marL="0" indent="0">
              <a:buNone/>
              <a:defRPr sz="1700" b="1">
                <a:solidFill>
                  <a:schemeClr val="tx2"/>
                </a:solidFill>
                <a:latin typeface="+mn-lt"/>
              </a:defRPr>
            </a:lvl1pPr>
          </a:lstStyle>
          <a:p>
            <a:pPr lvl="0"/>
            <a:r>
              <a:rPr lang="en-US"/>
              <a:t>Click to edit Master text styles</a:t>
            </a:r>
          </a:p>
        </p:txBody>
      </p:sp>
      <p:sp>
        <p:nvSpPr>
          <p:cNvPr id="16" name="Text Placeholder 12">
            <a:extLst>
              <a:ext uri="{FF2B5EF4-FFF2-40B4-BE49-F238E27FC236}">
                <a16:creationId xmlns:a16="http://schemas.microsoft.com/office/drawing/2014/main" id="{FDDB4DC5-9822-4D8E-9181-7D45652663A6}"/>
              </a:ext>
            </a:extLst>
          </p:cNvPr>
          <p:cNvSpPr>
            <a:spLocks noGrp="1"/>
          </p:cNvSpPr>
          <p:nvPr>
            <p:ph type="body" sz="quarter" idx="18"/>
          </p:nvPr>
        </p:nvSpPr>
        <p:spPr>
          <a:xfrm>
            <a:off x="916513" y="5342304"/>
            <a:ext cx="4734988" cy="613940"/>
          </a:xfrm>
        </p:spPr>
        <p:txBody>
          <a:bodyPr>
            <a:noAutofit/>
          </a:bodyPr>
          <a:lstStyle>
            <a:lvl1pPr marL="0" indent="0">
              <a:buNone/>
              <a:defRPr sz="1600" b="0">
                <a:solidFill>
                  <a:schemeClr val="tx2"/>
                </a:solidFill>
                <a:latin typeface="+mn-lt"/>
              </a:defRPr>
            </a:lvl1pPr>
          </a:lstStyle>
          <a:p>
            <a:pPr lvl="0"/>
            <a:r>
              <a:rPr lang="en-US"/>
              <a:t>Click to edit Master text styles</a:t>
            </a:r>
          </a:p>
        </p:txBody>
      </p:sp>
      <p:sp>
        <p:nvSpPr>
          <p:cNvPr id="17" name="Text Placeholder 12">
            <a:extLst>
              <a:ext uri="{FF2B5EF4-FFF2-40B4-BE49-F238E27FC236}">
                <a16:creationId xmlns:a16="http://schemas.microsoft.com/office/drawing/2014/main" id="{8429A76B-C9B1-4204-8096-FB53C1B659C9}"/>
              </a:ext>
            </a:extLst>
          </p:cNvPr>
          <p:cNvSpPr>
            <a:spLocks noGrp="1"/>
          </p:cNvSpPr>
          <p:nvPr>
            <p:ph type="body" sz="quarter" idx="19"/>
          </p:nvPr>
        </p:nvSpPr>
        <p:spPr>
          <a:xfrm>
            <a:off x="6096000" y="5342304"/>
            <a:ext cx="4733966" cy="613940"/>
          </a:xfrm>
        </p:spPr>
        <p:txBody>
          <a:bodyPr>
            <a:noAutofit/>
          </a:bodyPr>
          <a:lstStyle>
            <a:lvl1pPr marL="0" indent="0">
              <a:buNone/>
              <a:defRPr sz="1600" b="0">
                <a:solidFill>
                  <a:schemeClr val="tx2"/>
                </a:solidFill>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98102870-2FF8-493B-9AB4-EF856A0277D5}"/>
              </a:ext>
            </a:extLst>
          </p:cNvPr>
          <p:cNvSpPr>
            <a:spLocks noGrp="1"/>
          </p:cNvSpPr>
          <p:nvPr>
            <p:ph type="ftr" sz="quarter" idx="20"/>
          </p:nvPr>
        </p:nvSpPr>
        <p:spPr/>
        <p:txBody>
          <a:bodyPr/>
          <a:lstStyle/>
          <a:p>
            <a:r>
              <a:rPr lang="en-GB"/>
              <a:t>The Greater Gola Landscape - Future for Forests, People, and Biodiversity</a:t>
            </a:r>
          </a:p>
        </p:txBody>
      </p:sp>
      <p:sp>
        <p:nvSpPr>
          <p:cNvPr id="4" name="Slide Number Placeholder 3">
            <a:extLst>
              <a:ext uri="{FF2B5EF4-FFF2-40B4-BE49-F238E27FC236}">
                <a16:creationId xmlns:a16="http://schemas.microsoft.com/office/drawing/2014/main" id="{98E2662A-7940-4F8F-8778-15E40A180223}"/>
              </a:ext>
            </a:extLst>
          </p:cNvPr>
          <p:cNvSpPr>
            <a:spLocks noGrp="1"/>
          </p:cNvSpPr>
          <p:nvPr>
            <p:ph type="sldNum" sz="quarter" idx="21"/>
          </p:nvPr>
        </p:nvSpPr>
        <p:spPr/>
        <p:txBody>
          <a:bodyPr/>
          <a:lstStyle/>
          <a:p>
            <a:fld id="{6139BFAE-67AB-46BF-8C52-659FB5DFC59A}" type="slidenum">
              <a:rPr lang="en-GB" smtClean="0"/>
              <a:pPr/>
              <a:t>‹#›</a:t>
            </a:fld>
            <a:endParaRPr lang="en-GB"/>
          </a:p>
        </p:txBody>
      </p:sp>
      <p:sp>
        <p:nvSpPr>
          <p:cNvPr id="5" name="Title 4">
            <a:extLst>
              <a:ext uri="{FF2B5EF4-FFF2-40B4-BE49-F238E27FC236}">
                <a16:creationId xmlns:a16="http://schemas.microsoft.com/office/drawing/2014/main" id="{47186019-AD94-44D6-82AA-CED34873BE71}"/>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75913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conography 3">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B7934F-7DE4-40E4-971C-C269987F80FD}"/>
              </a:ext>
            </a:extLst>
          </p:cNvPr>
          <p:cNvSpPr>
            <a:spLocks noGrp="1"/>
          </p:cNvSpPr>
          <p:nvPr>
            <p:ph type="body" sz="quarter" idx="10" hasCustomPrompt="1"/>
          </p:nvPr>
        </p:nvSpPr>
        <p:spPr>
          <a:xfrm>
            <a:off x="917575" y="2699073"/>
            <a:ext cx="3301200" cy="2329200"/>
          </a:xfrm>
          <a:solidFill>
            <a:srgbClr val="A4D9ED"/>
          </a:solidFill>
        </p:spPr>
        <p:txBody>
          <a:bodyPr lIns="360000" tIns="360000" rIns="360000" bIns="360000" anchor="ctr" anchorCtr="1"/>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Use this shape as a placeholder</a:t>
            </a:r>
          </a:p>
        </p:txBody>
      </p:sp>
      <p:sp>
        <p:nvSpPr>
          <p:cNvPr id="8" name="Text Placeholder 7">
            <a:extLst>
              <a:ext uri="{FF2B5EF4-FFF2-40B4-BE49-F238E27FC236}">
                <a16:creationId xmlns:a16="http://schemas.microsoft.com/office/drawing/2014/main" id="{5A0A9A24-ADA9-410D-9DD3-6E3D16FDD47F}"/>
              </a:ext>
            </a:extLst>
          </p:cNvPr>
          <p:cNvSpPr>
            <a:spLocks noGrp="1"/>
          </p:cNvSpPr>
          <p:nvPr>
            <p:ph type="body" sz="quarter" idx="12"/>
          </p:nvPr>
        </p:nvSpPr>
        <p:spPr>
          <a:xfrm>
            <a:off x="917575" y="1304454"/>
            <a:ext cx="4107624" cy="417512"/>
          </a:xfrm>
        </p:spPr>
        <p:txBody>
          <a:bodyPr/>
          <a:lstStyle>
            <a:lvl1pPr marL="0" indent="0">
              <a:lnSpc>
                <a:spcPct val="100000"/>
              </a:lnSpc>
              <a:buNone/>
              <a:defRPr sz="2000" b="0">
                <a:solidFill>
                  <a:schemeClr val="tx2"/>
                </a:solidFill>
                <a:latin typeface="+mn-lt"/>
              </a:defRPr>
            </a:lvl1pPr>
          </a:lstStyle>
          <a:p>
            <a:pPr lvl="0"/>
            <a:r>
              <a:rPr lang="en-US"/>
              <a:t>Click to edit Master text styles</a:t>
            </a:r>
          </a:p>
        </p:txBody>
      </p:sp>
      <p:sp>
        <p:nvSpPr>
          <p:cNvPr id="11" name="Text Placeholder 5">
            <a:extLst>
              <a:ext uri="{FF2B5EF4-FFF2-40B4-BE49-F238E27FC236}">
                <a16:creationId xmlns:a16="http://schemas.microsoft.com/office/drawing/2014/main" id="{B41D49F9-B3D6-4C52-B33F-B4EDF399CE3B}"/>
              </a:ext>
            </a:extLst>
          </p:cNvPr>
          <p:cNvSpPr>
            <a:spLocks noGrp="1"/>
          </p:cNvSpPr>
          <p:nvPr>
            <p:ph type="body" sz="quarter" idx="13" hasCustomPrompt="1"/>
          </p:nvPr>
        </p:nvSpPr>
        <p:spPr>
          <a:xfrm>
            <a:off x="4677969" y="2699073"/>
            <a:ext cx="3301200" cy="2329200"/>
          </a:xfrm>
          <a:solidFill>
            <a:srgbClr val="A4D9ED"/>
          </a:solidFill>
        </p:spPr>
        <p:txBody>
          <a:bodyPr lIns="360000" tIns="360000" rIns="360000" bIns="360000" anchor="ctr" anchorCtr="1"/>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Use this shape as a placeholder</a:t>
            </a:r>
          </a:p>
        </p:txBody>
      </p:sp>
      <p:sp>
        <p:nvSpPr>
          <p:cNvPr id="12" name="Text Placeholder 5">
            <a:extLst>
              <a:ext uri="{FF2B5EF4-FFF2-40B4-BE49-F238E27FC236}">
                <a16:creationId xmlns:a16="http://schemas.microsoft.com/office/drawing/2014/main" id="{67020EF3-60B1-4FB5-A84E-D3ECF30FD0B2}"/>
              </a:ext>
            </a:extLst>
          </p:cNvPr>
          <p:cNvSpPr>
            <a:spLocks noGrp="1"/>
          </p:cNvSpPr>
          <p:nvPr>
            <p:ph type="body" sz="quarter" idx="14" hasCustomPrompt="1"/>
          </p:nvPr>
        </p:nvSpPr>
        <p:spPr>
          <a:xfrm>
            <a:off x="8438363" y="2699073"/>
            <a:ext cx="3301200" cy="2329200"/>
          </a:xfrm>
          <a:solidFill>
            <a:srgbClr val="A4D9ED"/>
          </a:solidFill>
        </p:spPr>
        <p:txBody>
          <a:bodyPr lIns="360000" tIns="360000" rIns="360000" bIns="360000" anchor="ctr" anchorCtr="1"/>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Use this shape as a placeholder</a:t>
            </a:r>
          </a:p>
        </p:txBody>
      </p:sp>
      <p:sp>
        <p:nvSpPr>
          <p:cNvPr id="13" name="Text Placeholder 12">
            <a:extLst>
              <a:ext uri="{FF2B5EF4-FFF2-40B4-BE49-F238E27FC236}">
                <a16:creationId xmlns:a16="http://schemas.microsoft.com/office/drawing/2014/main" id="{096BE89F-F732-4DF7-8477-32031DB0EA6F}"/>
              </a:ext>
            </a:extLst>
          </p:cNvPr>
          <p:cNvSpPr>
            <a:spLocks noGrp="1"/>
          </p:cNvSpPr>
          <p:nvPr>
            <p:ph type="body" sz="quarter" idx="15"/>
          </p:nvPr>
        </p:nvSpPr>
        <p:spPr>
          <a:xfrm>
            <a:off x="917575" y="2252596"/>
            <a:ext cx="3301200" cy="256802"/>
          </a:xfrm>
        </p:spPr>
        <p:txBody>
          <a:bodyPr>
            <a:spAutoFit/>
          </a:bodyPr>
          <a:lstStyle>
            <a:lvl1pPr marL="0" indent="0">
              <a:buNone/>
              <a:defRPr sz="1700" b="1">
                <a:solidFill>
                  <a:schemeClr val="tx2"/>
                </a:solidFill>
                <a:latin typeface="+mn-lt"/>
              </a:defRPr>
            </a:lvl1pPr>
          </a:lstStyle>
          <a:p>
            <a:pPr lvl="0"/>
            <a:r>
              <a:rPr lang="en-US"/>
              <a:t>Click to edit Master text styles</a:t>
            </a:r>
          </a:p>
        </p:txBody>
      </p:sp>
      <p:sp>
        <p:nvSpPr>
          <p:cNvPr id="14" name="Text Placeholder 12">
            <a:extLst>
              <a:ext uri="{FF2B5EF4-FFF2-40B4-BE49-F238E27FC236}">
                <a16:creationId xmlns:a16="http://schemas.microsoft.com/office/drawing/2014/main" id="{64CE8C5E-F552-4836-9B21-38E5708EAA5D}"/>
              </a:ext>
            </a:extLst>
          </p:cNvPr>
          <p:cNvSpPr>
            <a:spLocks noGrp="1"/>
          </p:cNvSpPr>
          <p:nvPr>
            <p:ph type="body" sz="quarter" idx="16"/>
          </p:nvPr>
        </p:nvSpPr>
        <p:spPr>
          <a:xfrm>
            <a:off x="4677969" y="2252596"/>
            <a:ext cx="3301200" cy="256802"/>
          </a:xfrm>
        </p:spPr>
        <p:txBody>
          <a:bodyPr>
            <a:spAutoFit/>
          </a:bodyPr>
          <a:lstStyle>
            <a:lvl1pPr marL="0" indent="0">
              <a:buNone/>
              <a:defRPr sz="1700" b="1">
                <a:solidFill>
                  <a:schemeClr val="tx2"/>
                </a:solidFill>
                <a:latin typeface="+mn-lt"/>
              </a:defRPr>
            </a:lvl1pPr>
          </a:lstStyle>
          <a:p>
            <a:pPr lvl="0"/>
            <a:r>
              <a:rPr lang="en-US"/>
              <a:t>Click to edit Master text styles</a:t>
            </a:r>
          </a:p>
        </p:txBody>
      </p:sp>
      <p:sp>
        <p:nvSpPr>
          <p:cNvPr id="15" name="Text Placeholder 12">
            <a:extLst>
              <a:ext uri="{FF2B5EF4-FFF2-40B4-BE49-F238E27FC236}">
                <a16:creationId xmlns:a16="http://schemas.microsoft.com/office/drawing/2014/main" id="{99C61645-EA0D-462A-8656-16BA9585FBBF}"/>
              </a:ext>
            </a:extLst>
          </p:cNvPr>
          <p:cNvSpPr>
            <a:spLocks noGrp="1"/>
          </p:cNvSpPr>
          <p:nvPr>
            <p:ph type="body" sz="quarter" idx="17"/>
          </p:nvPr>
        </p:nvSpPr>
        <p:spPr>
          <a:xfrm>
            <a:off x="8438363" y="2252596"/>
            <a:ext cx="3301200" cy="256802"/>
          </a:xfrm>
        </p:spPr>
        <p:txBody>
          <a:bodyPr>
            <a:spAutoFit/>
          </a:bodyPr>
          <a:lstStyle>
            <a:lvl1pPr marL="0" indent="0">
              <a:buNone/>
              <a:defRPr sz="1700" b="1">
                <a:solidFill>
                  <a:schemeClr val="tx2"/>
                </a:solidFill>
                <a:latin typeface="+mn-lt"/>
              </a:defRPr>
            </a:lvl1pPr>
          </a:lstStyle>
          <a:p>
            <a:pPr lvl="0"/>
            <a:r>
              <a:rPr lang="en-US"/>
              <a:t>Click to edit Master text styles</a:t>
            </a:r>
          </a:p>
        </p:txBody>
      </p:sp>
      <p:sp>
        <p:nvSpPr>
          <p:cNvPr id="16" name="Text Placeholder 12">
            <a:extLst>
              <a:ext uri="{FF2B5EF4-FFF2-40B4-BE49-F238E27FC236}">
                <a16:creationId xmlns:a16="http://schemas.microsoft.com/office/drawing/2014/main" id="{FDDB4DC5-9822-4D8E-9181-7D45652663A6}"/>
              </a:ext>
            </a:extLst>
          </p:cNvPr>
          <p:cNvSpPr>
            <a:spLocks noGrp="1"/>
          </p:cNvSpPr>
          <p:nvPr>
            <p:ph type="body" sz="quarter" idx="18"/>
          </p:nvPr>
        </p:nvSpPr>
        <p:spPr>
          <a:xfrm>
            <a:off x="917575" y="5342305"/>
            <a:ext cx="3301200" cy="613940"/>
          </a:xfrm>
        </p:spPr>
        <p:txBody>
          <a:bodyPr>
            <a:noAutofit/>
          </a:bodyPr>
          <a:lstStyle>
            <a:lvl1pPr marL="0" indent="0">
              <a:buNone/>
              <a:defRPr sz="1600" b="0">
                <a:solidFill>
                  <a:schemeClr val="tx2"/>
                </a:solidFill>
                <a:latin typeface="+mn-lt"/>
              </a:defRPr>
            </a:lvl1pPr>
          </a:lstStyle>
          <a:p>
            <a:pPr lvl="0"/>
            <a:r>
              <a:rPr lang="en-US"/>
              <a:t>Click to edit Master text styles</a:t>
            </a:r>
          </a:p>
        </p:txBody>
      </p:sp>
      <p:sp>
        <p:nvSpPr>
          <p:cNvPr id="17" name="Text Placeholder 12">
            <a:extLst>
              <a:ext uri="{FF2B5EF4-FFF2-40B4-BE49-F238E27FC236}">
                <a16:creationId xmlns:a16="http://schemas.microsoft.com/office/drawing/2014/main" id="{8429A76B-C9B1-4204-8096-FB53C1B659C9}"/>
              </a:ext>
            </a:extLst>
          </p:cNvPr>
          <p:cNvSpPr>
            <a:spLocks noGrp="1"/>
          </p:cNvSpPr>
          <p:nvPr>
            <p:ph type="body" sz="quarter" idx="19"/>
          </p:nvPr>
        </p:nvSpPr>
        <p:spPr>
          <a:xfrm>
            <a:off x="4677969" y="5342305"/>
            <a:ext cx="3301200" cy="613940"/>
          </a:xfrm>
        </p:spPr>
        <p:txBody>
          <a:bodyPr>
            <a:noAutofit/>
          </a:bodyPr>
          <a:lstStyle>
            <a:lvl1pPr marL="0" indent="0">
              <a:buNone/>
              <a:defRPr sz="1600" b="0">
                <a:solidFill>
                  <a:schemeClr val="tx2"/>
                </a:solidFill>
                <a:latin typeface="+mn-lt"/>
              </a:defRPr>
            </a:lvl1pPr>
          </a:lstStyle>
          <a:p>
            <a:pPr lvl="0"/>
            <a:r>
              <a:rPr lang="en-US"/>
              <a:t>Click to edit Master text styles</a:t>
            </a:r>
          </a:p>
        </p:txBody>
      </p:sp>
      <p:sp>
        <p:nvSpPr>
          <p:cNvPr id="18" name="Text Placeholder 12">
            <a:extLst>
              <a:ext uri="{FF2B5EF4-FFF2-40B4-BE49-F238E27FC236}">
                <a16:creationId xmlns:a16="http://schemas.microsoft.com/office/drawing/2014/main" id="{A3FB3305-0CC4-4F60-B01A-FB6045DE89EB}"/>
              </a:ext>
            </a:extLst>
          </p:cNvPr>
          <p:cNvSpPr>
            <a:spLocks noGrp="1"/>
          </p:cNvSpPr>
          <p:nvPr>
            <p:ph type="body" sz="quarter" idx="20"/>
          </p:nvPr>
        </p:nvSpPr>
        <p:spPr>
          <a:xfrm>
            <a:off x="8438363" y="5342305"/>
            <a:ext cx="3301200" cy="613940"/>
          </a:xfrm>
        </p:spPr>
        <p:txBody>
          <a:bodyPr>
            <a:noAutofit/>
          </a:bodyPr>
          <a:lstStyle>
            <a:lvl1pPr marL="0" indent="0">
              <a:buNone/>
              <a:defRPr sz="1600" b="0">
                <a:solidFill>
                  <a:schemeClr val="tx2"/>
                </a:solidFill>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B0356651-02DB-400E-9785-038DEED5BFD1}"/>
              </a:ext>
            </a:extLst>
          </p:cNvPr>
          <p:cNvSpPr>
            <a:spLocks noGrp="1"/>
          </p:cNvSpPr>
          <p:nvPr>
            <p:ph type="ftr" sz="quarter" idx="21"/>
          </p:nvPr>
        </p:nvSpPr>
        <p:spPr/>
        <p:txBody>
          <a:bodyPr/>
          <a:lstStyle/>
          <a:p>
            <a:r>
              <a:rPr lang="en-GB"/>
              <a:t>The Greater Gola Landscape - Future for Forests, People, and Biodiversity</a:t>
            </a:r>
          </a:p>
        </p:txBody>
      </p:sp>
      <p:sp>
        <p:nvSpPr>
          <p:cNvPr id="4" name="Slide Number Placeholder 3">
            <a:extLst>
              <a:ext uri="{FF2B5EF4-FFF2-40B4-BE49-F238E27FC236}">
                <a16:creationId xmlns:a16="http://schemas.microsoft.com/office/drawing/2014/main" id="{D344D2EF-4111-49BB-A2D3-285AC7C40734}"/>
              </a:ext>
            </a:extLst>
          </p:cNvPr>
          <p:cNvSpPr>
            <a:spLocks noGrp="1"/>
          </p:cNvSpPr>
          <p:nvPr>
            <p:ph type="sldNum" sz="quarter" idx="22"/>
          </p:nvPr>
        </p:nvSpPr>
        <p:spPr/>
        <p:txBody>
          <a:bodyPr/>
          <a:lstStyle/>
          <a:p>
            <a:fld id="{6139BFAE-67AB-46BF-8C52-659FB5DFC59A}" type="slidenum">
              <a:rPr lang="en-GB" smtClean="0"/>
              <a:pPr/>
              <a:t>‹#›</a:t>
            </a:fld>
            <a:r>
              <a:rPr lang="en-GB"/>
              <a:t> </a:t>
            </a:r>
          </a:p>
        </p:txBody>
      </p:sp>
      <p:sp>
        <p:nvSpPr>
          <p:cNvPr id="5" name="Title 4">
            <a:extLst>
              <a:ext uri="{FF2B5EF4-FFF2-40B4-BE49-F238E27FC236}">
                <a16:creationId xmlns:a16="http://schemas.microsoft.com/office/drawing/2014/main" id="{1224240D-2379-4E6B-8271-7CC2BFBBA17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919590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or State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Bottom banner">
            <a:extLst>
              <a:ext uri="{FF2B5EF4-FFF2-40B4-BE49-F238E27FC236}">
                <a16:creationId xmlns:a16="http://schemas.microsoft.com/office/drawing/2014/main" id="{DB920176-AE4C-4FAF-985A-D99468A1B27D}"/>
              </a:ext>
            </a:extLst>
          </p:cNvPr>
          <p:cNvSpPr/>
          <p:nvPr userDrawn="1"/>
        </p:nvSpPr>
        <p:spPr>
          <a:xfrm>
            <a:off x="0" y="6413500"/>
            <a:ext cx="12180889" cy="444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B026316-5513-4B43-BF5E-C7B2D4A157AB}"/>
              </a:ext>
            </a:extLst>
          </p:cNvPr>
          <p:cNvSpPr>
            <a:spLocks noGrp="1"/>
          </p:cNvSpPr>
          <p:nvPr>
            <p:ph type="title" hasCustomPrompt="1"/>
          </p:nvPr>
        </p:nvSpPr>
        <p:spPr>
          <a:xfrm>
            <a:off x="917575" y="895050"/>
            <a:ext cx="4470401" cy="2533950"/>
          </a:xfrm>
        </p:spPr>
        <p:txBody>
          <a:bodyPr lIns="450000" tIns="450000" rIns="450000" bIns="450000" anchor="t" anchorCtr="0"/>
          <a:lstStyle>
            <a:lvl1pPr>
              <a:defRPr>
                <a:solidFill>
                  <a:schemeClr val="bg1"/>
                </a:solidFill>
              </a:defRPr>
            </a:lvl1pPr>
          </a:lstStyle>
          <a:p>
            <a:r>
              <a:rPr lang="en-GB"/>
              <a:t>Click to add Quote or Statement</a:t>
            </a:r>
          </a:p>
        </p:txBody>
      </p:sp>
      <p:sp>
        <p:nvSpPr>
          <p:cNvPr id="3" name="Footer Placeholder 2">
            <a:extLst>
              <a:ext uri="{FF2B5EF4-FFF2-40B4-BE49-F238E27FC236}">
                <a16:creationId xmlns:a16="http://schemas.microsoft.com/office/drawing/2014/main" id="{B9EAF115-BEC7-45F7-9D79-13DCB417ECA4}"/>
              </a:ext>
            </a:extLst>
          </p:cNvPr>
          <p:cNvSpPr>
            <a:spLocks noGrp="1"/>
          </p:cNvSpPr>
          <p:nvPr>
            <p:ph type="ftr" sz="quarter" idx="11"/>
          </p:nvPr>
        </p:nvSpPr>
        <p:spPr/>
        <p:txBody>
          <a:bodyPr/>
          <a:lstStyle/>
          <a:p>
            <a:r>
              <a:rPr lang="en-GB"/>
              <a:t>The Greater Gola Landscape - Future for Forests, People, and Biodiversity</a:t>
            </a:r>
          </a:p>
        </p:txBody>
      </p:sp>
      <p:sp>
        <p:nvSpPr>
          <p:cNvPr id="6" name="Slide Number Placeholder 5">
            <a:extLst>
              <a:ext uri="{FF2B5EF4-FFF2-40B4-BE49-F238E27FC236}">
                <a16:creationId xmlns:a16="http://schemas.microsoft.com/office/drawing/2014/main" id="{D3A26F38-A32E-4F3C-89D1-363229DBD4D3}"/>
              </a:ext>
            </a:extLst>
          </p:cNvPr>
          <p:cNvSpPr>
            <a:spLocks noGrp="1"/>
          </p:cNvSpPr>
          <p:nvPr>
            <p:ph type="sldNum" sz="quarter" idx="12"/>
          </p:nvPr>
        </p:nvSpPr>
        <p:spPr/>
        <p:txBody>
          <a:bodyPr/>
          <a:lstStyle/>
          <a:p>
            <a:fld id="{6139BFAE-67AB-46BF-8C52-659FB5DFC59A}" type="slidenum">
              <a:rPr lang="en-GB" smtClean="0"/>
              <a:pPr/>
              <a:t>‹#›</a:t>
            </a:fld>
            <a:endParaRPr lang="en-GB"/>
          </a:p>
        </p:txBody>
      </p:sp>
    </p:spTree>
    <p:extLst>
      <p:ext uri="{BB962C8B-B14F-4D97-AF65-F5344CB8AC3E}">
        <p14:creationId xmlns:p14="http://schemas.microsoft.com/office/powerpoint/2010/main" val="2361174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evron/Ale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Bottom banner">
            <a:extLst>
              <a:ext uri="{FF2B5EF4-FFF2-40B4-BE49-F238E27FC236}">
                <a16:creationId xmlns:a16="http://schemas.microsoft.com/office/drawing/2014/main" id="{DB920176-AE4C-4FAF-985A-D99468A1B27D}"/>
              </a:ext>
            </a:extLst>
          </p:cNvPr>
          <p:cNvSpPr/>
          <p:nvPr userDrawn="1"/>
        </p:nvSpPr>
        <p:spPr>
          <a:xfrm>
            <a:off x="0" y="6413500"/>
            <a:ext cx="12180889" cy="444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B9EAF115-BEC7-45F7-9D79-13DCB417ECA4}"/>
              </a:ext>
            </a:extLst>
          </p:cNvPr>
          <p:cNvSpPr>
            <a:spLocks noGrp="1"/>
          </p:cNvSpPr>
          <p:nvPr>
            <p:ph type="ftr" sz="quarter" idx="11"/>
          </p:nvPr>
        </p:nvSpPr>
        <p:spPr/>
        <p:txBody>
          <a:bodyPr/>
          <a:lstStyle/>
          <a:p>
            <a:r>
              <a:rPr lang="en-GB"/>
              <a:t>The Greater Gola Landscape - Future for Forests, People, and Biodiversity</a:t>
            </a:r>
          </a:p>
        </p:txBody>
      </p:sp>
      <p:sp>
        <p:nvSpPr>
          <p:cNvPr id="6" name="Slide Number Placeholder 5">
            <a:extLst>
              <a:ext uri="{FF2B5EF4-FFF2-40B4-BE49-F238E27FC236}">
                <a16:creationId xmlns:a16="http://schemas.microsoft.com/office/drawing/2014/main" id="{D3A26F38-A32E-4F3C-89D1-363229DBD4D3}"/>
              </a:ext>
            </a:extLst>
          </p:cNvPr>
          <p:cNvSpPr>
            <a:spLocks noGrp="1"/>
          </p:cNvSpPr>
          <p:nvPr>
            <p:ph type="sldNum" sz="quarter" idx="12"/>
          </p:nvPr>
        </p:nvSpPr>
        <p:spPr/>
        <p:txBody>
          <a:bodyPr/>
          <a:lstStyle/>
          <a:p>
            <a:fld id="{6139BFAE-67AB-46BF-8C52-659FB5DFC59A}" type="slidenum">
              <a:rPr lang="en-GB" smtClean="0"/>
              <a:pPr/>
              <a:t>‹#›</a:t>
            </a:fld>
            <a:endParaRPr lang="en-GB"/>
          </a:p>
        </p:txBody>
      </p:sp>
      <p:pic>
        <p:nvPicPr>
          <p:cNvPr id="7" name="Picture 6">
            <a:extLst>
              <a:ext uri="{FF2B5EF4-FFF2-40B4-BE49-F238E27FC236}">
                <a16:creationId xmlns:a16="http://schemas.microsoft.com/office/drawing/2014/main" id="{8756FA24-5FD1-9544-B28A-F3CF6AA9EB6C}"/>
              </a:ext>
            </a:extLst>
          </p:cNvPr>
          <p:cNvPicPr>
            <a:picLocks/>
          </p:cNvPicPr>
          <p:nvPr userDrawn="1"/>
        </p:nvPicPr>
        <p:blipFill>
          <a:blip r:embed="rId3"/>
          <a:stretch>
            <a:fillRect/>
          </a:stretch>
        </p:blipFill>
        <p:spPr>
          <a:xfrm>
            <a:off x="0" y="0"/>
            <a:ext cx="12192000" cy="223200"/>
          </a:xfrm>
          <a:prstGeom prst="rect">
            <a:avLst/>
          </a:prstGeom>
        </p:spPr>
      </p:pic>
      <p:sp>
        <p:nvSpPr>
          <p:cNvPr id="9" name="Title 1">
            <a:extLst>
              <a:ext uri="{FF2B5EF4-FFF2-40B4-BE49-F238E27FC236}">
                <a16:creationId xmlns:a16="http://schemas.microsoft.com/office/drawing/2014/main" id="{3972620A-C2E2-4F3C-8494-488CA1C4B967}"/>
              </a:ext>
            </a:extLst>
          </p:cNvPr>
          <p:cNvSpPr>
            <a:spLocks noGrp="1"/>
          </p:cNvSpPr>
          <p:nvPr>
            <p:ph type="title" hasCustomPrompt="1"/>
          </p:nvPr>
        </p:nvSpPr>
        <p:spPr>
          <a:xfrm>
            <a:off x="917575" y="895051"/>
            <a:ext cx="4470401" cy="2533950"/>
          </a:xfrm>
          <a:solidFill>
            <a:schemeClr val="accent3">
              <a:alpha val="80000"/>
            </a:schemeClr>
          </a:solidFill>
        </p:spPr>
        <p:txBody>
          <a:bodyPr wrap="square" lIns="450000" tIns="446400" rIns="450000" bIns="450000" anchor="t" anchorCtr="0">
            <a:noAutofit/>
          </a:bodyPr>
          <a:lstStyle>
            <a:lvl1pPr algn="l">
              <a:defRPr sz="3600" b="0">
                <a:solidFill>
                  <a:schemeClr val="bg1"/>
                </a:solidFill>
              </a:defRPr>
            </a:lvl1pPr>
          </a:lstStyle>
          <a:p>
            <a:r>
              <a:rPr lang="en-GB"/>
              <a:t>Move, resize and recolour</a:t>
            </a:r>
          </a:p>
        </p:txBody>
      </p:sp>
    </p:spTree>
    <p:extLst>
      <p:ext uri="{BB962C8B-B14F-4D97-AF65-F5344CB8AC3E}">
        <p14:creationId xmlns:p14="http://schemas.microsoft.com/office/powerpoint/2010/main" val="206766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ntact">
    <p:bg>
      <p:bgPr>
        <a:solidFill>
          <a:schemeClr val="tx2"/>
        </a:solidFill>
        <a:effectLst/>
      </p:bgPr>
    </p:bg>
    <p:spTree>
      <p:nvGrpSpPr>
        <p:cNvPr id="1" name=""/>
        <p:cNvGrpSpPr/>
        <p:nvPr/>
      </p:nvGrpSpPr>
      <p:grpSpPr>
        <a:xfrm>
          <a:off x="0" y="0"/>
          <a:ext cx="0" cy="0"/>
          <a:chOff x="0" y="0"/>
          <a:chExt cx="0" cy="0"/>
        </a:xfrm>
      </p:grpSpPr>
      <p:sp>
        <p:nvSpPr>
          <p:cNvPr id="7" name="Bottom banner">
            <a:extLst>
              <a:ext uri="{FF2B5EF4-FFF2-40B4-BE49-F238E27FC236}">
                <a16:creationId xmlns:a16="http://schemas.microsoft.com/office/drawing/2014/main" id="{C54E8701-3893-4A6E-BB01-F5CBD6F8AC33}"/>
              </a:ext>
            </a:extLst>
          </p:cNvPr>
          <p:cNvSpPr/>
          <p:nvPr userDrawn="1"/>
        </p:nvSpPr>
        <p:spPr>
          <a:xfrm>
            <a:off x="0" y="6413500"/>
            <a:ext cx="12180889" cy="444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804E70F5-BD1F-4CCB-A8F8-E1B64BC52923}"/>
              </a:ext>
            </a:extLst>
          </p:cNvPr>
          <p:cNvSpPr>
            <a:spLocks noGrp="1"/>
          </p:cNvSpPr>
          <p:nvPr>
            <p:ph type="ftr" sz="quarter" idx="10"/>
          </p:nvPr>
        </p:nvSpPr>
        <p:spPr/>
        <p:txBody>
          <a:bodyPr/>
          <a:lstStyle/>
          <a:p>
            <a:r>
              <a:rPr lang="en-GB"/>
              <a:t>The Greater Gola Landscape - Future for Forests, People, and Biodiversity</a:t>
            </a:r>
          </a:p>
        </p:txBody>
      </p:sp>
      <p:sp>
        <p:nvSpPr>
          <p:cNvPr id="4" name="Slide Number Placeholder 3">
            <a:extLst>
              <a:ext uri="{FF2B5EF4-FFF2-40B4-BE49-F238E27FC236}">
                <a16:creationId xmlns:a16="http://schemas.microsoft.com/office/drawing/2014/main" id="{237969F3-E768-4EDA-A6FF-822AEE0E9895}"/>
              </a:ext>
            </a:extLst>
          </p:cNvPr>
          <p:cNvSpPr>
            <a:spLocks noGrp="1"/>
          </p:cNvSpPr>
          <p:nvPr>
            <p:ph type="sldNum" sz="quarter" idx="11"/>
          </p:nvPr>
        </p:nvSpPr>
        <p:spPr/>
        <p:txBody>
          <a:bodyPr/>
          <a:lstStyle/>
          <a:p>
            <a:fld id="{6139BFAE-67AB-46BF-8C52-659FB5DFC59A}" type="slidenum">
              <a:rPr lang="en-GB" smtClean="0"/>
              <a:pPr/>
              <a:t>‹#›</a:t>
            </a:fld>
            <a:endParaRPr lang="en-GB"/>
          </a:p>
        </p:txBody>
      </p:sp>
      <p:sp>
        <p:nvSpPr>
          <p:cNvPr id="6" name="Text Placeholder 5">
            <a:extLst>
              <a:ext uri="{FF2B5EF4-FFF2-40B4-BE49-F238E27FC236}">
                <a16:creationId xmlns:a16="http://schemas.microsoft.com/office/drawing/2014/main" id="{89AF9912-8BFA-4E2E-9313-A8AC3CD0EBD0}"/>
              </a:ext>
            </a:extLst>
          </p:cNvPr>
          <p:cNvSpPr>
            <a:spLocks noGrp="1"/>
          </p:cNvSpPr>
          <p:nvPr>
            <p:ph type="body" sz="quarter" idx="12" hasCustomPrompt="1"/>
          </p:nvPr>
        </p:nvSpPr>
        <p:spPr>
          <a:xfrm>
            <a:off x="917574" y="1299263"/>
            <a:ext cx="4619625" cy="1762125"/>
          </a:xfrm>
        </p:spPr>
        <p:txBody>
          <a:bodyPr/>
          <a:lstStyle>
            <a:lvl1pPr marL="0" indent="0">
              <a:lnSpc>
                <a:spcPts val="2500"/>
              </a:lnSpc>
              <a:buNone/>
              <a:defRPr sz="2100">
                <a:solidFill>
                  <a:schemeClr val="bg1"/>
                </a:solidFill>
              </a:defRPr>
            </a:lvl1pPr>
          </a:lstStyle>
          <a:p>
            <a:pPr lvl="0"/>
            <a:r>
              <a:rPr lang="en-GB"/>
              <a:t>Contact details</a:t>
            </a:r>
          </a:p>
        </p:txBody>
      </p:sp>
      <p:sp>
        <p:nvSpPr>
          <p:cNvPr id="2" name="Title 1">
            <a:extLst>
              <a:ext uri="{FF2B5EF4-FFF2-40B4-BE49-F238E27FC236}">
                <a16:creationId xmlns:a16="http://schemas.microsoft.com/office/drawing/2014/main" id="{F7CA28BF-7A9C-4020-916A-ECA8D4BF3364}"/>
              </a:ext>
            </a:extLst>
          </p:cNvPr>
          <p:cNvSpPr>
            <a:spLocks noGrp="1"/>
          </p:cNvSpPr>
          <p:nvPr>
            <p:ph type="title" hasCustomPrompt="1"/>
          </p:nvPr>
        </p:nvSpPr>
        <p:spPr/>
        <p:txBody>
          <a:bodyPr/>
          <a:lstStyle>
            <a:lvl1pPr>
              <a:defRPr>
                <a:solidFill>
                  <a:srgbClr val="A4D9ED"/>
                </a:solidFill>
              </a:defRPr>
            </a:lvl1pPr>
          </a:lstStyle>
          <a:p>
            <a:r>
              <a:rPr lang="en-GB"/>
              <a:t>Click to add contact title</a:t>
            </a:r>
          </a:p>
        </p:txBody>
      </p:sp>
      <p:pic>
        <p:nvPicPr>
          <p:cNvPr id="8" name="Picture 7">
            <a:extLst>
              <a:ext uri="{FF2B5EF4-FFF2-40B4-BE49-F238E27FC236}">
                <a16:creationId xmlns:a16="http://schemas.microsoft.com/office/drawing/2014/main" id="{8740E2F7-CDF7-CB4B-A49E-42048ED2E844}"/>
              </a:ext>
            </a:extLst>
          </p:cNvPr>
          <p:cNvPicPr>
            <a:picLocks noChangeAspect="1"/>
          </p:cNvPicPr>
          <p:nvPr userDrawn="1"/>
        </p:nvPicPr>
        <p:blipFill>
          <a:blip r:embed="rId2"/>
          <a:stretch>
            <a:fillRect/>
          </a:stretch>
        </p:blipFill>
        <p:spPr>
          <a:xfrm>
            <a:off x="7556459" y="3992400"/>
            <a:ext cx="4183200" cy="1594207"/>
          </a:xfrm>
          <a:prstGeom prst="rect">
            <a:avLst/>
          </a:prstGeom>
        </p:spPr>
      </p:pic>
      <p:cxnSp>
        <p:nvCxnSpPr>
          <p:cNvPr id="11" name="Straight Connector 10">
            <a:extLst>
              <a:ext uri="{FF2B5EF4-FFF2-40B4-BE49-F238E27FC236}">
                <a16:creationId xmlns:a16="http://schemas.microsoft.com/office/drawing/2014/main" id="{0AC4AD74-ABDF-43B0-95AA-D41484B78BC9}"/>
              </a:ext>
            </a:extLst>
          </p:cNvPr>
          <p:cNvCxnSpPr>
            <a:cxnSpLocks/>
          </p:cNvCxnSpPr>
          <p:nvPr userDrawn="1"/>
        </p:nvCxnSpPr>
        <p:spPr>
          <a:xfrm>
            <a:off x="899736" y="3992400"/>
            <a:ext cx="5851225"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1F83CFF-9B08-47C8-A529-8FFFD80ED493}"/>
              </a:ext>
            </a:extLst>
          </p:cNvPr>
          <p:cNvCxnSpPr>
            <a:cxnSpLocks/>
          </p:cNvCxnSpPr>
          <p:nvPr userDrawn="1"/>
        </p:nvCxnSpPr>
        <p:spPr>
          <a:xfrm>
            <a:off x="899736" y="5556414"/>
            <a:ext cx="5851225"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7880465-EC74-994F-94DC-1059CE3BEDD7}"/>
              </a:ext>
            </a:extLst>
          </p:cNvPr>
          <p:cNvSpPr/>
          <p:nvPr userDrawn="1"/>
        </p:nvSpPr>
        <p:spPr>
          <a:xfrm>
            <a:off x="809937" y="4055332"/>
            <a:ext cx="2568232" cy="36465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500"/>
              </a:lnSpc>
            </a:pPr>
            <a:r>
              <a:rPr lang="en-GB" sz="1000" b="1">
                <a:solidFill>
                  <a:schemeClr val="bg1"/>
                </a:solidFill>
                <a:latin typeface="+mn-lt"/>
                <a:ea typeface="Verdana" panose="020B0604030504040204" pitchFamily="34" charset="0"/>
                <a:cs typeface="Verdana" panose="020B0604030504040204" pitchFamily="34" charset="0"/>
              </a:rPr>
              <a:t>Stay connected</a:t>
            </a:r>
          </a:p>
        </p:txBody>
      </p:sp>
      <p:sp>
        <p:nvSpPr>
          <p:cNvPr id="14" name="Rectangle 13">
            <a:extLst>
              <a:ext uri="{FF2B5EF4-FFF2-40B4-BE49-F238E27FC236}">
                <a16:creationId xmlns:a16="http://schemas.microsoft.com/office/drawing/2014/main" id="{B459AF41-80E4-814D-ABAE-4D12BE978C30}"/>
              </a:ext>
            </a:extLst>
          </p:cNvPr>
          <p:cNvSpPr/>
          <p:nvPr userDrawn="1"/>
        </p:nvSpPr>
        <p:spPr>
          <a:xfrm>
            <a:off x="809935" y="4395610"/>
            <a:ext cx="3476974" cy="43043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00"/>
              </a:lnSpc>
            </a:pPr>
            <a:r>
              <a:rPr lang="en-GB" sz="900">
                <a:solidFill>
                  <a:schemeClr val="bg1"/>
                </a:solidFill>
                <a:latin typeface="+mn-lt"/>
                <a:ea typeface="Verdana" panose="020B0604030504040204" pitchFamily="34" charset="0"/>
                <a:cs typeface="Verdana" panose="020B0604030504040204" pitchFamily="34" charset="0"/>
              </a:rPr>
              <a:t>Keep up to date with the latest thinking, news, events, and information from the RSPB in your local community.</a:t>
            </a:r>
          </a:p>
        </p:txBody>
      </p:sp>
      <p:sp>
        <p:nvSpPr>
          <p:cNvPr id="15" name="Rectangle 14">
            <a:extLst>
              <a:ext uri="{FF2B5EF4-FFF2-40B4-BE49-F238E27FC236}">
                <a16:creationId xmlns:a16="http://schemas.microsoft.com/office/drawing/2014/main" id="{80664357-7ABF-B84F-8930-191D3ABF60EE}"/>
              </a:ext>
            </a:extLst>
          </p:cNvPr>
          <p:cNvSpPr/>
          <p:nvPr userDrawn="1"/>
        </p:nvSpPr>
        <p:spPr>
          <a:xfrm>
            <a:off x="5559353" y="4054473"/>
            <a:ext cx="1365192" cy="36465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500"/>
              </a:lnSpc>
            </a:pPr>
            <a:r>
              <a:rPr lang="en-GB" sz="1000" b="1" dirty="0">
                <a:solidFill>
                  <a:schemeClr val="bg1"/>
                </a:solidFill>
                <a:latin typeface="+mn-lt"/>
                <a:ea typeface="Verdana" panose="020B0604030504040204" pitchFamily="34" charset="0"/>
                <a:cs typeface="Verdana" panose="020B0604030504040204" pitchFamily="34" charset="0"/>
              </a:rPr>
              <a:t>Head Office</a:t>
            </a:r>
          </a:p>
        </p:txBody>
      </p:sp>
      <p:sp>
        <p:nvSpPr>
          <p:cNvPr id="16" name="Rectangle 15">
            <a:extLst>
              <a:ext uri="{FF2B5EF4-FFF2-40B4-BE49-F238E27FC236}">
                <a16:creationId xmlns:a16="http://schemas.microsoft.com/office/drawing/2014/main" id="{00316B12-1FC1-7F4A-979F-80BB9DED103F}"/>
              </a:ext>
            </a:extLst>
          </p:cNvPr>
          <p:cNvSpPr/>
          <p:nvPr userDrawn="1"/>
        </p:nvSpPr>
        <p:spPr>
          <a:xfrm>
            <a:off x="5559351" y="4394751"/>
            <a:ext cx="1185069" cy="78951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00"/>
              </a:lnSpc>
            </a:pPr>
            <a:r>
              <a:rPr lang="en-GB" sz="900">
                <a:solidFill>
                  <a:schemeClr val="bg1"/>
                </a:solidFill>
                <a:latin typeface="+mn-lt"/>
                <a:ea typeface="Verdana" panose="020B0604030504040204" pitchFamily="34" charset="0"/>
                <a:cs typeface="Verdana" panose="020B0604030504040204" pitchFamily="34" charset="0"/>
              </a:rPr>
              <a:t>RSPB The Lodge</a:t>
            </a:r>
          </a:p>
          <a:p>
            <a:pPr>
              <a:lnSpc>
                <a:spcPts val="1400"/>
              </a:lnSpc>
            </a:pPr>
            <a:r>
              <a:rPr lang="en-GB" sz="900">
                <a:solidFill>
                  <a:schemeClr val="bg1"/>
                </a:solidFill>
                <a:latin typeface="+mn-lt"/>
                <a:ea typeface="Verdana" panose="020B0604030504040204" pitchFamily="34" charset="0"/>
                <a:cs typeface="Verdana" panose="020B0604030504040204" pitchFamily="34" charset="0"/>
              </a:rPr>
              <a:t>Potton Road</a:t>
            </a:r>
          </a:p>
          <a:p>
            <a:pPr>
              <a:lnSpc>
                <a:spcPts val="1400"/>
              </a:lnSpc>
            </a:pPr>
            <a:r>
              <a:rPr lang="en-GB" sz="900">
                <a:solidFill>
                  <a:schemeClr val="bg1"/>
                </a:solidFill>
                <a:latin typeface="+mn-lt"/>
                <a:ea typeface="Verdana" panose="020B0604030504040204" pitchFamily="34" charset="0"/>
                <a:cs typeface="Verdana" panose="020B0604030504040204" pitchFamily="34" charset="0"/>
              </a:rPr>
              <a:t>Sandy</a:t>
            </a:r>
          </a:p>
          <a:p>
            <a:pPr>
              <a:lnSpc>
                <a:spcPts val="1400"/>
              </a:lnSpc>
            </a:pPr>
            <a:r>
              <a:rPr lang="en-GB" sz="900">
                <a:solidFill>
                  <a:schemeClr val="bg1"/>
                </a:solidFill>
                <a:latin typeface="+mn-lt"/>
                <a:ea typeface="Verdana" panose="020B0604030504040204" pitchFamily="34" charset="0"/>
                <a:cs typeface="Verdana" panose="020B0604030504040204" pitchFamily="34" charset="0"/>
              </a:rPr>
              <a:t>SG19 2DL</a:t>
            </a:r>
          </a:p>
        </p:txBody>
      </p:sp>
      <p:pic>
        <p:nvPicPr>
          <p:cNvPr id="29" name="Picture 28">
            <a:extLst>
              <a:ext uri="{FF2B5EF4-FFF2-40B4-BE49-F238E27FC236}">
                <a16:creationId xmlns:a16="http://schemas.microsoft.com/office/drawing/2014/main" id="{D4645997-5B25-354F-ADBB-17585ADF751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06355" y="5038041"/>
            <a:ext cx="291600" cy="291600"/>
          </a:xfrm>
          <a:prstGeom prst="rect">
            <a:avLst/>
          </a:prstGeom>
        </p:spPr>
      </p:pic>
      <p:sp>
        <p:nvSpPr>
          <p:cNvPr id="18" name="Rectangle 17">
            <a:extLst>
              <a:ext uri="{FF2B5EF4-FFF2-40B4-BE49-F238E27FC236}">
                <a16:creationId xmlns:a16="http://schemas.microsoft.com/office/drawing/2014/main" id="{52519566-D1D5-C047-90AA-93588FB79198}"/>
              </a:ext>
            </a:extLst>
          </p:cNvPr>
          <p:cNvSpPr/>
          <p:nvPr userDrawn="1"/>
        </p:nvSpPr>
        <p:spPr>
          <a:xfrm>
            <a:off x="1157064" y="5060664"/>
            <a:ext cx="1163448" cy="25090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00"/>
              </a:lnSpc>
            </a:pPr>
            <a:r>
              <a:rPr lang="en-GB" sz="900" dirty="0">
                <a:solidFill>
                  <a:schemeClr val="bg1"/>
                </a:solidFill>
              </a:rPr>
              <a:t>@</a:t>
            </a:r>
            <a:r>
              <a:rPr lang="en-GB" sz="900" dirty="0" err="1">
                <a:solidFill>
                  <a:schemeClr val="bg1"/>
                </a:solidFill>
              </a:rPr>
              <a:t>Natures_Voice</a:t>
            </a:r>
            <a:endParaRPr lang="en-GB" sz="900" dirty="0">
              <a:solidFill>
                <a:schemeClr val="bg1"/>
              </a:solidFill>
              <a:latin typeface="+mn-lt"/>
              <a:ea typeface="Verdana" panose="020B0604030504040204" pitchFamily="34" charset="0"/>
              <a:cs typeface="Verdana" panose="020B0604030504040204" pitchFamily="34" charset="0"/>
            </a:endParaRPr>
          </a:p>
        </p:txBody>
      </p:sp>
      <p:sp>
        <p:nvSpPr>
          <p:cNvPr id="19" name="Rectangle 18">
            <a:extLst>
              <a:ext uri="{FF2B5EF4-FFF2-40B4-BE49-F238E27FC236}">
                <a16:creationId xmlns:a16="http://schemas.microsoft.com/office/drawing/2014/main" id="{B340DAA3-48E2-9945-A93A-9A6652A5E10D}"/>
              </a:ext>
            </a:extLst>
          </p:cNvPr>
          <p:cNvSpPr/>
          <p:nvPr userDrawn="1"/>
        </p:nvSpPr>
        <p:spPr>
          <a:xfrm>
            <a:off x="2650887" y="5060664"/>
            <a:ext cx="1263537" cy="25090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00"/>
              </a:lnSpc>
            </a:pPr>
            <a:r>
              <a:rPr lang="en-GB" sz="900">
                <a:solidFill>
                  <a:schemeClr val="bg1"/>
                </a:solidFill>
                <a:latin typeface="+mn-lt"/>
                <a:ea typeface="Verdana" panose="020B0604030504040204" pitchFamily="34" charset="0"/>
                <a:cs typeface="Verdana" panose="020B0604030504040204" pitchFamily="34" charset="0"/>
              </a:rPr>
              <a:t>@TheRSPB</a:t>
            </a:r>
          </a:p>
        </p:txBody>
      </p:sp>
      <p:sp>
        <p:nvSpPr>
          <p:cNvPr id="20" name="Rectangle 19">
            <a:extLst>
              <a:ext uri="{FF2B5EF4-FFF2-40B4-BE49-F238E27FC236}">
                <a16:creationId xmlns:a16="http://schemas.microsoft.com/office/drawing/2014/main" id="{FC5F98B8-DAFE-654F-A4EE-B2CBE1CCCD9C}"/>
              </a:ext>
            </a:extLst>
          </p:cNvPr>
          <p:cNvSpPr/>
          <p:nvPr userDrawn="1"/>
        </p:nvSpPr>
        <p:spPr>
          <a:xfrm>
            <a:off x="3845481" y="5060664"/>
            <a:ext cx="1359262" cy="25090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00"/>
              </a:lnSpc>
            </a:pPr>
            <a:r>
              <a:rPr lang="en-GB" sz="900" dirty="0">
                <a:solidFill>
                  <a:schemeClr val="bg1"/>
                </a:solidFill>
                <a:latin typeface="+mn-lt"/>
                <a:ea typeface="Verdana" panose="020B0604030504040204" pitchFamily="34" charset="0"/>
                <a:cs typeface="Verdana" panose="020B0604030504040204" pitchFamily="34" charset="0"/>
              </a:rPr>
              <a:t>@RSPB</a:t>
            </a:r>
          </a:p>
        </p:txBody>
      </p:sp>
      <p:pic>
        <p:nvPicPr>
          <p:cNvPr id="33" name="Picture 32" descr="Icon&#10;&#10;Description automatically generated">
            <a:extLst>
              <a:ext uri="{FF2B5EF4-FFF2-40B4-BE49-F238E27FC236}">
                <a16:creationId xmlns:a16="http://schemas.microsoft.com/office/drawing/2014/main" id="{ED3B260B-5588-7E4E-A3A9-68C4DE239C3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401268" y="5038041"/>
            <a:ext cx="288248" cy="291600"/>
          </a:xfrm>
          <a:prstGeom prst="rect">
            <a:avLst/>
          </a:prstGeom>
        </p:spPr>
      </p:pic>
      <p:pic>
        <p:nvPicPr>
          <p:cNvPr id="31" name="Picture 30" descr="Icon&#10;&#10;Description automatically generated">
            <a:extLst>
              <a:ext uri="{FF2B5EF4-FFF2-40B4-BE49-F238E27FC236}">
                <a16:creationId xmlns:a16="http://schemas.microsoft.com/office/drawing/2014/main" id="{4356CD77-1747-EF4A-910C-46427BC39F7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591576" y="5038041"/>
            <a:ext cx="291600" cy="291600"/>
          </a:xfrm>
          <a:prstGeom prst="rect">
            <a:avLst/>
          </a:prstGeom>
        </p:spPr>
      </p:pic>
    </p:spTree>
    <p:extLst>
      <p:ext uri="{BB962C8B-B14F-4D97-AF65-F5344CB8AC3E}">
        <p14:creationId xmlns:p14="http://schemas.microsoft.com/office/powerpoint/2010/main" val="3799194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Contact">
    <p:bg>
      <p:bgPr>
        <a:solidFill>
          <a:schemeClr val="tx2"/>
        </a:solidFill>
        <a:effectLst/>
      </p:bgPr>
    </p:bg>
    <p:spTree>
      <p:nvGrpSpPr>
        <p:cNvPr id="1" name=""/>
        <p:cNvGrpSpPr/>
        <p:nvPr/>
      </p:nvGrpSpPr>
      <p:grpSpPr>
        <a:xfrm>
          <a:off x="0" y="0"/>
          <a:ext cx="0" cy="0"/>
          <a:chOff x="0" y="0"/>
          <a:chExt cx="0" cy="0"/>
        </a:xfrm>
      </p:grpSpPr>
      <p:sp>
        <p:nvSpPr>
          <p:cNvPr id="7" name="Bottom banner">
            <a:extLst>
              <a:ext uri="{FF2B5EF4-FFF2-40B4-BE49-F238E27FC236}">
                <a16:creationId xmlns:a16="http://schemas.microsoft.com/office/drawing/2014/main" id="{C54E8701-3893-4A6E-BB01-F5CBD6F8AC33}"/>
              </a:ext>
            </a:extLst>
          </p:cNvPr>
          <p:cNvSpPr/>
          <p:nvPr userDrawn="1"/>
        </p:nvSpPr>
        <p:spPr>
          <a:xfrm>
            <a:off x="0" y="6413500"/>
            <a:ext cx="12180889" cy="444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804E70F5-BD1F-4CCB-A8F8-E1B64BC52923}"/>
              </a:ext>
            </a:extLst>
          </p:cNvPr>
          <p:cNvSpPr>
            <a:spLocks noGrp="1"/>
          </p:cNvSpPr>
          <p:nvPr>
            <p:ph type="ftr" sz="quarter" idx="10"/>
          </p:nvPr>
        </p:nvSpPr>
        <p:spPr/>
        <p:txBody>
          <a:bodyPr/>
          <a:lstStyle/>
          <a:p>
            <a:r>
              <a:rPr lang="en-GB"/>
              <a:t>The Greater Gola Landscape - Future for Forests, People, and Biodiversity</a:t>
            </a:r>
          </a:p>
        </p:txBody>
      </p:sp>
      <p:sp>
        <p:nvSpPr>
          <p:cNvPr id="4" name="Slide Number Placeholder 3">
            <a:extLst>
              <a:ext uri="{FF2B5EF4-FFF2-40B4-BE49-F238E27FC236}">
                <a16:creationId xmlns:a16="http://schemas.microsoft.com/office/drawing/2014/main" id="{237969F3-E768-4EDA-A6FF-822AEE0E9895}"/>
              </a:ext>
            </a:extLst>
          </p:cNvPr>
          <p:cNvSpPr>
            <a:spLocks noGrp="1"/>
          </p:cNvSpPr>
          <p:nvPr>
            <p:ph type="sldNum" sz="quarter" idx="11"/>
          </p:nvPr>
        </p:nvSpPr>
        <p:spPr/>
        <p:txBody>
          <a:bodyPr/>
          <a:lstStyle/>
          <a:p>
            <a:fld id="{6139BFAE-67AB-46BF-8C52-659FB5DFC59A}" type="slidenum">
              <a:rPr lang="en-GB" smtClean="0"/>
              <a:pPr/>
              <a:t>‹#›</a:t>
            </a:fld>
            <a:endParaRPr lang="en-GB"/>
          </a:p>
        </p:txBody>
      </p:sp>
      <p:sp>
        <p:nvSpPr>
          <p:cNvPr id="6" name="Text Placeholder 5">
            <a:extLst>
              <a:ext uri="{FF2B5EF4-FFF2-40B4-BE49-F238E27FC236}">
                <a16:creationId xmlns:a16="http://schemas.microsoft.com/office/drawing/2014/main" id="{89AF9912-8BFA-4E2E-9313-A8AC3CD0EBD0}"/>
              </a:ext>
            </a:extLst>
          </p:cNvPr>
          <p:cNvSpPr>
            <a:spLocks noGrp="1"/>
          </p:cNvSpPr>
          <p:nvPr>
            <p:ph type="body" sz="quarter" idx="12" hasCustomPrompt="1"/>
          </p:nvPr>
        </p:nvSpPr>
        <p:spPr>
          <a:xfrm>
            <a:off x="917574" y="1299263"/>
            <a:ext cx="4619625" cy="1762125"/>
          </a:xfrm>
        </p:spPr>
        <p:txBody>
          <a:bodyPr/>
          <a:lstStyle>
            <a:lvl1pPr marL="0" indent="0">
              <a:lnSpc>
                <a:spcPts val="2500"/>
              </a:lnSpc>
              <a:buNone/>
              <a:defRPr sz="2100">
                <a:solidFill>
                  <a:schemeClr val="bg1"/>
                </a:solidFill>
              </a:defRPr>
            </a:lvl1pPr>
          </a:lstStyle>
          <a:p>
            <a:pPr lvl="0"/>
            <a:r>
              <a:rPr lang="en-GB"/>
              <a:t>Contact details</a:t>
            </a:r>
          </a:p>
        </p:txBody>
      </p:sp>
      <p:sp>
        <p:nvSpPr>
          <p:cNvPr id="2" name="Title 1">
            <a:extLst>
              <a:ext uri="{FF2B5EF4-FFF2-40B4-BE49-F238E27FC236}">
                <a16:creationId xmlns:a16="http://schemas.microsoft.com/office/drawing/2014/main" id="{F7CA28BF-7A9C-4020-916A-ECA8D4BF3364}"/>
              </a:ext>
            </a:extLst>
          </p:cNvPr>
          <p:cNvSpPr>
            <a:spLocks noGrp="1"/>
          </p:cNvSpPr>
          <p:nvPr>
            <p:ph type="title" hasCustomPrompt="1"/>
          </p:nvPr>
        </p:nvSpPr>
        <p:spPr/>
        <p:txBody>
          <a:bodyPr/>
          <a:lstStyle>
            <a:lvl1pPr>
              <a:defRPr>
                <a:solidFill>
                  <a:srgbClr val="A4D9ED"/>
                </a:solidFill>
              </a:defRPr>
            </a:lvl1pPr>
          </a:lstStyle>
          <a:p>
            <a:r>
              <a:rPr lang="en-GB"/>
              <a:t>Click to add contact title</a:t>
            </a:r>
          </a:p>
        </p:txBody>
      </p:sp>
      <p:pic>
        <p:nvPicPr>
          <p:cNvPr id="8" name="Picture 7">
            <a:extLst>
              <a:ext uri="{FF2B5EF4-FFF2-40B4-BE49-F238E27FC236}">
                <a16:creationId xmlns:a16="http://schemas.microsoft.com/office/drawing/2014/main" id="{8740E2F7-CDF7-CB4B-A49E-42048ED2E844}"/>
              </a:ext>
            </a:extLst>
          </p:cNvPr>
          <p:cNvPicPr>
            <a:picLocks noChangeAspect="1"/>
          </p:cNvPicPr>
          <p:nvPr userDrawn="1"/>
        </p:nvPicPr>
        <p:blipFill>
          <a:blip r:embed="rId2"/>
          <a:stretch>
            <a:fillRect/>
          </a:stretch>
        </p:blipFill>
        <p:spPr>
          <a:xfrm>
            <a:off x="7556459" y="3992400"/>
            <a:ext cx="4183200" cy="1594207"/>
          </a:xfrm>
          <a:prstGeom prst="rect">
            <a:avLst/>
          </a:prstGeom>
        </p:spPr>
      </p:pic>
      <p:cxnSp>
        <p:nvCxnSpPr>
          <p:cNvPr id="11" name="Straight Connector 10">
            <a:extLst>
              <a:ext uri="{FF2B5EF4-FFF2-40B4-BE49-F238E27FC236}">
                <a16:creationId xmlns:a16="http://schemas.microsoft.com/office/drawing/2014/main" id="{0AC4AD74-ABDF-43B0-95AA-D41484B78BC9}"/>
              </a:ext>
            </a:extLst>
          </p:cNvPr>
          <p:cNvCxnSpPr>
            <a:cxnSpLocks/>
          </p:cNvCxnSpPr>
          <p:nvPr userDrawn="1"/>
        </p:nvCxnSpPr>
        <p:spPr>
          <a:xfrm>
            <a:off x="899736" y="3992400"/>
            <a:ext cx="6089787"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1F83CFF-9B08-47C8-A529-8FFFD80ED493}"/>
              </a:ext>
            </a:extLst>
          </p:cNvPr>
          <p:cNvCxnSpPr>
            <a:cxnSpLocks/>
          </p:cNvCxnSpPr>
          <p:nvPr userDrawn="1"/>
        </p:nvCxnSpPr>
        <p:spPr>
          <a:xfrm>
            <a:off x="899736" y="5556414"/>
            <a:ext cx="6089787"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7880465-EC74-994F-94DC-1059CE3BEDD7}"/>
              </a:ext>
            </a:extLst>
          </p:cNvPr>
          <p:cNvSpPr/>
          <p:nvPr userDrawn="1"/>
        </p:nvSpPr>
        <p:spPr>
          <a:xfrm>
            <a:off x="809937" y="4055332"/>
            <a:ext cx="2568232" cy="36465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500"/>
              </a:lnSpc>
            </a:pPr>
            <a:r>
              <a:rPr lang="en-GB" sz="1000" b="1">
                <a:solidFill>
                  <a:schemeClr val="bg1"/>
                </a:solidFill>
                <a:latin typeface="+mn-lt"/>
                <a:ea typeface="Verdana" panose="020B0604030504040204" pitchFamily="34" charset="0"/>
                <a:cs typeface="Verdana" panose="020B0604030504040204" pitchFamily="34" charset="0"/>
              </a:rPr>
              <a:t>Stay connected</a:t>
            </a:r>
          </a:p>
        </p:txBody>
      </p:sp>
      <p:sp>
        <p:nvSpPr>
          <p:cNvPr id="14" name="Rectangle 13">
            <a:extLst>
              <a:ext uri="{FF2B5EF4-FFF2-40B4-BE49-F238E27FC236}">
                <a16:creationId xmlns:a16="http://schemas.microsoft.com/office/drawing/2014/main" id="{B459AF41-80E4-814D-ABAE-4D12BE978C30}"/>
              </a:ext>
            </a:extLst>
          </p:cNvPr>
          <p:cNvSpPr/>
          <p:nvPr userDrawn="1"/>
        </p:nvSpPr>
        <p:spPr>
          <a:xfrm>
            <a:off x="809935" y="4395610"/>
            <a:ext cx="3476974" cy="43043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00"/>
              </a:lnSpc>
            </a:pPr>
            <a:r>
              <a:rPr lang="en-GB" sz="900" dirty="0">
                <a:solidFill>
                  <a:schemeClr val="bg1"/>
                </a:solidFill>
                <a:latin typeface="+mn-lt"/>
                <a:ea typeface="Verdana" panose="020B0604030504040204" pitchFamily="34" charset="0"/>
                <a:cs typeface="Verdana" panose="020B0604030504040204" pitchFamily="34" charset="0"/>
              </a:rPr>
              <a:t>Keep up to date with the latest thinking, news, events, and information from the RSPB in your local community.</a:t>
            </a:r>
          </a:p>
        </p:txBody>
      </p:sp>
      <p:sp>
        <p:nvSpPr>
          <p:cNvPr id="15" name="Rectangle 14">
            <a:extLst>
              <a:ext uri="{FF2B5EF4-FFF2-40B4-BE49-F238E27FC236}">
                <a16:creationId xmlns:a16="http://schemas.microsoft.com/office/drawing/2014/main" id="{80664357-7ABF-B84F-8930-191D3ABF60EE}"/>
              </a:ext>
            </a:extLst>
          </p:cNvPr>
          <p:cNvSpPr/>
          <p:nvPr userDrawn="1"/>
        </p:nvSpPr>
        <p:spPr>
          <a:xfrm>
            <a:off x="5559353" y="4054473"/>
            <a:ext cx="1365192" cy="36465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500"/>
              </a:lnSpc>
            </a:pPr>
            <a:r>
              <a:rPr lang="en-GB" sz="1000" b="1" dirty="0">
                <a:solidFill>
                  <a:schemeClr val="bg1"/>
                </a:solidFill>
                <a:latin typeface="+mn-lt"/>
                <a:ea typeface="Verdana" panose="020B0604030504040204" pitchFamily="34" charset="0"/>
                <a:cs typeface="Verdana" panose="020B0604030504040204" pitchFamily="34" charset="0"/>
              </a:rPr>
              <a:t>RSPB CYMRU</a:t>
            </a:r>
          </a:p>
        </p:txBody>
      </p:sp>
      <p:sp>
        <p:nvSpPr>
          <p:cNvPr id="16" name="Rectangle 15">
            <a:extLst>
              <a:ext uri="{FF2B5EF4-FFF2-40B4-BE49-F238E27FC236}">
                <a16:creationId xmlns:a16="http://schemas.microsoft.com/office/drawing/2014/main" id="{00316B12-1FC1-7F4A-979F-80BB9DED103F}"/>
              </a:ext>
            </a:extLst>
          </p:cNvPr>
          <p:cNvSpPr/>
          <p:nvPr userDrawn="1"/>
        </p:nvSpPr>
        <p:spPr>
          <a:xfrm>
            <a:off x="5559351" y="4394751"/>
            <a:ext cx="1591338" cy="78951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00"/>
              </a:lnSpc>
            </a:pPr>
            <a:r>
              <a:rPr lang="en-GB" sz="900" dirty="0">
                <a:solidFill>
                  <a:schemeClr val="bg1"/>
                </a:solidFill>
                <a:latin typeface="+mn-lt"/>
                <a:ea typeface="Verdana" panose="020B0604030504040204" pitchFamily="34" charset="0"/>
                <a:cs typeface="Verdana" panose="020B0604030504040204" pitchFamily="34" charset="0"/>
              </a:rPr>
              <a:t>Castlebridge 3</a:t>
            </a:r>
          </a:p>
          <a:p>
            <a:pPr>
              <a:lnSpc>
                <a:spcPts val="1400"/>
              </a:lnSpc>
            </a:pPr>
            <a:r>
              <a:rPr lang="en-GB" sz="900" dirty="0">
                <a:solidFill>
                  <a:schemeClr val="bg1"/>
                </a:solidFill>
                <a:latin typeface="+mn-lt"/>
                <a:ea typeface="Verdana" panose="020B0604030504040204" pitchFamily="34" charset="0"/>
                <a:cs typeface="Verdana" panose="020B0604030504040204" pitchFamily="34" charset="0"/>
              </a:rPr>
              <a:t>5-19 Cowbridge Road</a:t>
            </a:r>
          </a:p>
          <a:p>
            <a:pPr>
              <a:lnSpc>
                <a:spcPts val="1400"/>
              </a:lnSpc>
            </a:pPr>
            <a:r>
              <a:rPr lang="en-GB" sz="900" dirty="0">
                <a:solidFill>
                  <a:schemeClr val="bg1"/>
                </a:solidFill>
                <a:latin typeface="+mn-lt"/>
                <a:ea typeface="Verdana" panose="020B0604030504040204" pitchFamily="34" charset="0"/>
                <a:cs typeface="Verdana" panose="020B0604030504040204" pitchFamily="34" charset="0"/>
              </a:rPr>
              <a:t>East, Cardiff</a:t>
            </a:r>
          </a:p>
          <a:p>
            <a:pPr>
              <a:lnSpc>
                <a:spcPts val="1400"/>
              </a:lnSpc>
            </a:pPr>
            <a:r>
              <a:rPr lang="en-GB" sz="900" dirty="0">
                <a:solidFill>
                  <a:schemeClr val="bg1"/>
                </a:solidFill>
                <a:latin typeface="+mn-lt"/>
                <a:ea typeface="Verdana" panose="020B0604030504040204" pitchFamily="34" charset="0"/>
                <a:cs typeface="Verdana" panose="020B0604030504040204" pitchFamily="34" charset="0"/>
              </a:rPr>
              <a:t>CF11 9AB</a:t>
            </a:r>
          </a:p>
        </p:txBody>
      </p:sp>
      <p:pic>
        <p:nvPicPr>
          <p:cNvPr id="29" name="Picture 28">
            <a:extLst>
              <a:ext uri="{FF2B5EF4-FFF2-40B4-BE49-F238E27FC236}">
                <a16:creationId xmlns:a16="http://schemas.microsoft.com/office/drawing/2014/main" id="{D4645997-5B25-354F-ADBB-17585ADF751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06355" y="5038041"/>
            <a:ext cx="291600" cy="291600"/>
          </a:xfrm>
          <a:prstGeom prst="rect">
            <a:avLst/>
          </a:prstGeom>
        </p:spPr>
      </p:pic>
      <p:sp>
        <p:nvSpPr>
          <p:cNvPr id="18" name="Rectangle 17">
            <a:extLst>
              <a:ext uri="{FF2B5EF4-FFF2-40B4-BE49-F238E27FC236}">
                <a16:creationId xmlns:a16="http://schemas.microsoft.com/office/drawing/2014/main" id="{52519566-D1D5-C047-90AA-93588FB79198}"/>
              </a:ext>
            </a:extLst>
          </p:cNvPr>
          <p:cNvSpPr/>
          <p:nvPr userDrawn="1"/>
        </p:nvSpPr>
        <p:spPr>
          <a:xfrm>
            <a:off x="1157064" y="5060664"/>
            <a:ext cx="1163448" cy="25090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00"/>
              </a:lnSpc>
            </a:pPr>
            <a:r>
              <a:rPr lang="en-GB" sz="900" dirty="0">
                <a:solidFill>
                  <a:schemeClr val="bg1"/>
                </a:solidFill>
                <a:latin typeface="+mn-lt"/>
                <a:ea typeface="Verdana" panose="020B0604030504040204" pitchFamily="34" charset="0"/>
                <a:cs typeface="Verdana" panose="020B0604030504040204" pitchFamily="34" charset="0"/>
              </a:rPr>
              <a:t>@</a:t>
            </a:r>
            <a:r>
              <a:rPr lang="en-GB" sz="900" dirty="0" err="1">
                <a:solidFill>
                  <a:schemeClr val="bg1"/>
                </a:solidFill>
                <a:latin typeface="+mn-lt"/>
                <a:ea typeface="Verdana" panose="020B0604030504040204" pitchFamily="34" charset="0"/>
                <a:cs typeface="Verdana" panose="020B0604030504040204" pitchFamily="34" charset="0"/>
              </a:rPr>
              <a:t>RSPBCymru</a:t>
            </a:r>
            <a:endParaRPr lang="en-GB" sz="900" dirty="0">
              <a:solidFill>
                <a:schemeClr val="bg1"/>
              </a:solidFill>
              <a:latin typeface="+mn-lt"/>
              <a:ea typeface="Verdana" panose="020B0604030504040204" pitchFamily="34" charset="0"/>
              <a:cs typeface="Verdana" panose="020B0604030504040204" pitchFamily="34" charset="0"/>
            </a:endParaRPr>
          </a:p>
        </p:txBody>
      </p:sp>
      <p:sp>
        <p:nvSpPr>
          <p:cNvPr id="19" name="Rectangle 18">
            <a:extLst>
              <a:ext uri="{FF2B5EF4-FFF2-40B4-BE49-F238E27FC236}">
                <a16:creationId xmlns:a16="http://schemas.microsoft.com/office/drawing/2014/main" id="{B340DAA3-48E2-9945-A93A-9A6652A5E10D}"/>
              </a:ext>
            </a:extLst>
          </p:cNvPr>
          <p:cNvSpPr/>
          <p:nvPr userDrawn="1"/>
        </p:nvSpPr>
        <p:spPr>
          <a:xfrm>
            <a:off x="2538194" y="5060664"/>
            <a:ext cx="1263537" cy="25090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00"/>
              </a:lnSpc>
            </a:pPr>
            <a:r>
              <a:rPr lang="en-GB" sz="900" dirty="0">
                <a:solidFill>
                  <a:schemeClr val="bg1"/>
                </a:solidFill>
                <a:latin typeface="+mn-lt"/>
                <a:ea typeface="Verdana" panose="020B0604030504040204" pitchFamily="34" charset="0"/>
                <a:cs typeface="Verdana" panose="020B0604030504040204" pitchFamily="34" charset="0"/>
              </a:rPr>
              <a:t>@</a:t>
            </a:r>
            <a:r>
              <a:rPr lang="en-GB" sz="900" dirty="0" err="1">
                <a:solidFill>
                  <a:schemeClr val="bg1"/>
                </a:solidFill>
                <a:latin typeface="+mn-lt"/>
                <a:ea typeface="Verdana" panose="020B0604030504040204" pitchFamily="34" charset="0"/>
                <a:cs typeface="Verdana" panose="020B0604030504040204" pitchFamily="34" charset="0"/>
              </a:rPr>
              <a:t>TheRSPBCymru</a:t>
            </a:r>
            <a:endParaRPr lang="en-GB" sz="900" dirty="0">
              <a:solidFill>
                <a:schemeClr val="bg1"/>
              </a:solidFill>
              <a:latin typeface="+mn-lt"/>
              <a:ea typeface="Verdana" panose="020B0604030504040204" pitchFamily="34" charset="0"/>
              <a:cs typeface="Verdana" panose="020B0604030504040204" pitchFamily="34" charset="0"/>
            </a:endParaRPr>
          </a:p>
        </p:txBody>
      </p:sp>
      <p:sp>
        <p:nvSpPr>
          <p:cNvPr id="20" name="Rectangle 19">
            <a:extLst>
              <a:ext uri="{FF2B5EF4-FFF2-40B4-BE49-F238E27FC236}">
                <a16:creationId xmlns:a16="http://schemas.microsoft.com/office/drawing/2014/main" id="{FC5F98B8-DAFE-654F-A4EE-B2CBE1CCCD9C}"/>
              </a:ext>
            </a:extLst>
          </p:cNvPr>
          <p:cNvSpPr/>
          <p:nvPr userDrawn="1"/>
        </p:nvSpPr>
        <p:spPr>
          <a:xfrm>
            <a:off x="4111851" y="5060664"/>
            <a:ext cx="1359262" cy="25090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00"/>
              </a:lnSpc>
            </a:pPr>
            <a:r>
              <a:rPr lang="en-GB" sz="900" dirty="0">
                <a:solidFill>
                  <a:schemeClr val="bg1"/>
                </a:solidFill>
                <a:latin typeface="+mn-lt"/>
                <a:ea typeface="Verdana" panose="020B0604030504040204" pitchFamily="34" charset="0"/>
                <a:cs typeface="Verdana" panose="020B0604030504040204" pitchFamily="34" charset="0"/>
              </a:rPr>
              <a:t>@RSPB</a:t>
            </a:r>
          </a:p>
        </p:txBody>
      </p:sp>
      <p:pic>
        <p:nvPicPr>
          <p:cNvPr id="33" name="Picture 32" descr="Icon&#10;&#10;Description automatically generated">
            <a:extLst>
              <a:ext uri="{FF2B5EF4-FFF2-40B4-BE49-F238E27FC236}">
                <a16:creationId xmlns:a16="http://schemas.microsoft.com/office/drawing/2014/main" id="{ED3B260B-5588-7E4E-A3A9-68C4DE239C3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88575" y="5038041"/>
            <a:ext cx="288248" cy="291600"/>
          </a:xfrm>
          <a:prstGeom prst="rect">
            <a:avLst/>
          </a:prstGeom>
        </p:spPr>
      </p:pic>
      <p:pic>
        <p:nvPicPr>
          <p:cNvPr id="31" name="Picture 30" descr="Icon&#10;&#10;Description automatically generated">
            <a:extLst>
              <a:ext uri="{FF2B5EF4-FFF2-40B4-BE49-F238E27FC236}">
                <a16:creationId xmlns:a16="http://schemas.microsoft.com/office/drawing/2014/main" id="{4356CD77-1747-EF4A-910C-46427BC39F7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857946" y="5038041"/>
            <a:ext cx="291600" cy="291600"/>
          </a:xfrm>
          <a:prstGeom prst="rect">
            <a:avLst/>
          </a:prstGeom>
        </p:spPr>
      </p:pic>
    </p:spTree>
    <p:extLst>
      <p:ext uri="{BB962C8B-B14F-4D97-AF65-F5344CB8AC3E}">
        <p14:creationId xmlns:p14="http://schemas.microsoft.com/office/powerpoint/2010/main" val="1542056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Contact">
    <p:bg>
      <p:bgPr>
        <a:solidFill>
          <a:schemeClr val="tx2"/>
        </a:solidFill>
        <a:effectLst/>
      </p:bgPr>
    </p:bg>
    <p:spTree>
      <p:nvGrpSpPr>
        <p:cNvPr id="1" name=""/>
        <p:cNvGrpSpPr/>
        <p:nvPr/>
      </p:nvGrpSpPr>
      <p:grpSpPr>
        <a:xfrm>
          <a:off x="0" y="0"/>
          <a:ext cx="0" cy="0"/>
          <a:chOff x="0" y="0"/>
          <a:chExt cx="0" cy="0"/>
        </a:xfrm>
      </p:grpSpPr>
      <p:sp>
        <p:nvSpPr>
          <p:cNvPr id="7" name="Bottom banner">
            <a:extLst>
              <a:ext uri="{FF2B5EF4-FFF2-40B4-BE49-F238E27FC236}">
                <a16:creationId xmlns:a16="http://schemas.microsoft.com/office/drawing/2014/main" id="{C54E8701-3893-4A6E-BB01-F5CBD6F8AC33}"/>
              </a:ext>
            </a:extLst>
          </p:cNvPr>
          <p:cNvSpPr/>
          <p:nvPr userDrawn="1"/>
        </p:nvSpPr>
        <p:spPr>
          <a:xfrm>
            <a:off x="0" y="6413500"/>
            <a:ext cx="12180889" cy="444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804E70F5-BD1F-4CCB-A8F8-E1B64BC52923}"/>
              </a:ext>
            </a:extLst>
          </p:cNvPr>
          <p:cNvSpPr>
            <a:spLocks noGrp="1"/>
          </p:cNvSpPr>
          <p:nvPr>
            <p:ph type="ftr" sz="quarter" idx="10"/>
          </p:nvPr>
        </p:nvSpPr>
        <p:spPr/>
        <p:txBody>
          <a:bodyPr/>
          <a:lstStyle/>
          <a:p>
            <a:r>
              <a:rPr lang="en-GB"/>
              <a:t>The Greater Gola Landscape - Future for Forests, People, and Biodiversity</a:t>
            </a:r>
          </a:p>
        </p:txBody>
      </p:sp>
      <p:sp>
        <p:nvSpPr>
          <p:cNvPr id="4" name="Slide Number Placeholder 3">
            <a:extLst>
              <a:ext uri="{FF2B5EF4-FFF2-40B4-BE49-F238E27FC236}">
                <a16:creationId xmlns:a16="http://schemas.microsoft.com/office/drawing/2014/main" id="{237969F3-E768-4EDA-A6FF-822AEE0E9895}"/>
              </a:ext>
            </a:extLst>
          </p:cNvPr>
          <p:cNvSpPr>
            <a:spLocks noGrp="1"/>
          </p:cNvSpPr>
          <p:nvPr>
            <p:ph type="sldNum" sz="quarter" idx="11"/>
          </p:nvPr>
        </p:nvSpPr>
        <p:spPr/>
        <p:txBody>
          <a:bodyPr/>
          <a:lstStyle/>
          <a:p>
            <a:fld id="{6139BFAE-67AB-46BF-8C52-659FB5DFC59A}" type="slidenum">
              <a:rPr lang="en-GB" smtClean="0"/>
              <a:pPr/>
              <a:t>‹#›</a:t>
            </a:fld>
            <a:endParaRPr lang="en-GB"/>
          </a:p>
        </p:txBody>
      </p:sp>
      <p:sp>
        <p:nvSpPr>
          <p:cNvPr id="6" name="Text Placeholder 5">
            <a:extLst>
              <a:ext uri="{FF2B5EF4-FFF2-40B4-BE49-F238E27FC236}">
                <a16:creationId xmlns:a16="http://schemas.microsoft.com/office/drawing/2014/main" id="{89AF9912-8BFA-4E2E-9313-A8AC3CD0EBD0}"/>
              </a:ext>
            </a:extLst>
          </p:cNvPr>
          <p:cNvSpPr>
            <a:spLocks noGrp="1"/>
          </p:cNvSpPr>
          <p:nvPr>
            <p:ph type="body" sz="quarter" idx="12" hasCustomPrompt="1"/>
          </p:nvPr>
        </p:nvSpPr>
        <p:spPr>
          <a:xfrm>
            <a:off x="917574" y="1299263"/>
            <a:ext cx="4619625" cy="1762125"/>
          </a:xfrm>
        </p:spPr>
        <p:txBody>
          <a:bodyPr/>
          <a:lstStyle>
            <a:lvl1pPr marL="0" indent="0">
              <a:lnSpc>
                <a:spcPts val="2500"/>
              </a:lnSpc>
              <a:buNone/>
              <a:defRPr sz="2100">
                <a:solidFill>
                  <a:schemeClr val="bg1"/>
                </a:solidFill>
              </a:defRPr>
            </a:lvl1pPr>
          </a:lstStyle>
          <a:p>
            <a:pPr lvl="0"/>
            <a:r>
              <a:rPr lang="en-GB"/>
              <a:t>Contact details</a:t>
            </a:r>
          </a:p>
        </p:txBody>
      </p:sp>
      <p:sp>
        <p:nvSpPr>
          <p:cNvPr id="2" name="Title 1">
            <a:extLst>
              <a:ext uri="{FF2B5EF4-FFF2-40B4-BE49-F238E27FC236}">
                <a16:creationId xmlns:a16="http://schemas.microsoft.com/office/drawing/2014/main" id="{F7CA28BF-7A9C-4020-916A-ECA8D4BF3364}"/>
              </a:ext>
            </a:extLst>
          </p:cNvPr>
          <p:cNvSpPr>
            <a:spLocks noGrp="1"/>
          </p:cNvSpPr>
          <p:nvPr>
            <p:ph type="title" hasCustomPrompt="1"/>
          </p:nvPr>
        </p:nvSpPr>
        <p:spPr/>
        <p:txBody>
          <a:bodyPr/>
          <a:lstStyle>
            <a:lvl1pPr>
              <a:defRPr>
                <a:solidFill>
                  <a:srgbClr val="A4D9ED"/>
                </a:solidFill>
              </a:defRPr>
            </a:lvl1pPr>
          </a:lstStyle>
          <a:p>
            <a:r>
              <a:rPr lang="en-GB"/>
              <a:t>Click to add contact title</a:t>
            </a:r>
          </a:p>
        </p:txBody>
      </p:sp>
      <p:pic>
        <p:nvPicPr>
          <p:cNvPr id="8" name="Picture 7">
            <a:extLst>
              <a:ext uri="{FF2B5EF4-FFF2-40B4-BE49-F238E27FC236}">
                <a16:creationId xmlns:a16="http://schemas.microsoft.com/office/drawing/2014/main" id="{8740E2F7-CDF7-CB4B-A49E-42048ED2E844}"/>
              </a:ext>
            </a:extLst>
          </p:cNvPr>
          <p:cNvPicPr>
            <a:picLocks noChangeAspect="1"/>
          </p:cNvPicPr>
          <p:nvPr userDrawn="1"/>
        </p:nvPicPr>
        <p:blipFill>
          <a:blip r:embed="rId2"/>
          <a:stretch>
            <a:fillRect/>
          </a:stretch>
        </p:blipFill>
        <p:spPr>
          <a:xfrm>
            <a:off x="7556459" y="3992400"/>
            <a:ext cx="4183200" cy="1594207"/>
          </a:xfrm>
          <a:prstGeom prst="rect">
            <a:avLst/>
          </a:prstGeom>
        </p:spPr>
      </p:pic>
      <p:cxnSp>
        <p:nvCxnSpPr>
          <p:cNvPr id="11" name="Straight Connector 10">
            <a:extLst>
              <a:ext uri="{FF2B5EF4-FFF2-40B4-BE49-F238E27FC236}">
                <a16:creationId xmlns:a16="http://schemas.microsoft.com/office/drawing/2014/main" id="{0AC4AD74-ABDF-43B0-95AA-D41484B78BC9}"/>
              </a:ext>
            </a:extLst>
          </p:cNvPr>
          <p:cNvCxnSpPr>
            <a:cxnSpLocks/>
          </p:cNvCxnSpPr>
          <p:nvPr userDrawn="1"/>
        </p:nvCxnSpPr>
        <p:spPr>
          <a:xfrm>
            <a:off x="899736" y="3992400"/>
            <a:ext cx="5851225"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1F83CFF-9B08-47C8-A529-8FFFD80ED493}"/>
              </a:ext>
            </a:extLst>
          </p:cNvPr>
          <p:cNvCxnSpPr>
            <a:cxnSpLocks/>
          </p:cNvCxnSpPr>
          <p:nvPr userDrawn="1"/>
        </p:nvCxnSpPr>
        <p:spPr>
          <a:xfrm>
            <a:off x="899736" y="5556414"/>
            <a:ext cx="5851225"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7880465-EC74-994F-94DC-1059CE3BEDD7}"/>
              </a:ext>
            </a:extLst>
          </p:cNvPr>
          <p:cNvSpPr/>
          <p:nvPr userDrawn="1"/>
        </p:nvSpPr>
        <p:spPr>
          <a:xfrm>
            <a:off x="809937" y="4055332"/>
            <a:ext cx="2568232" cy="36465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500"/>
              </a:lnSpc>
            </a:pPr>
            <a:r>
              <a:rPr lang="en-GB" sz="1000" b="1">
                <a:solidFill>
                  <a:schemeClr val="bg1"/>
                </a:solidFill>
                <a:latin typeface="+mn-lt"/>
                <a:ea typeface="Verdana" panose="020B0604030504040204" pitchFamily="34" charset="0"/>
                <a:cs typeface="Verdana" panose="020B0604030504040204" pitchFamily="34" charset="0"/>
              </a:rPr>
              <a:t>Stay connected</a:t>
            </a:r>
          </a:p>
        </p:txBody>
      </p:sp>
      <p:sp>
        <p:nvSpPr>
          <p:cNvPr id="14" name="Rectangle 13">
            <a:extLst>
              <a:ext uri="{FF2B5EF4-FFF2-40B4-BE49-F238E27FC236}">
                <a16:creationId xmlns:a16="http://schemas.microsoft.com/office/drawing/2014/main" id="{B459AF41-80E4-814D-ABAE-4D12BE978C30}"/>
              </a:ext>
            </a:extLst>
          </p:cNvPr>
          <p:cNvSpPr/>
          <p:nvPr userDrawn="1"/>
        </p:nvSpPr>
        <p:spPr>
          <a:xfrm>
            <a:off x="809935" y="4395610"/>
            <a:ext cx="3476974" cy="43043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00"/>
              </a:lnSpc>
            </a:pPr>
            <a:r>
              <a:rPr lang="en-GB" sz="900" dirty="0">
                <a:solidFill>
                  <a:schemeClr val="bg1"/>
                </a:solidFill>
                <a:latin typeface="+mn-lt"/>
                <a:ea typeface="Verdana" panose="020B0604030504040204" pitchFamily="34" charset="0"/>
                <a:cs typeface="Verdana" panose="020B0604030504040204" pitchFamily="34" charset="0"/>
              </a:rPr>
              <a:t>Keep up to date with the latest thinking, news, events, and information from the RSPB in your local community.</a:t>
            </a:r>
          </a:p>
        </p:txBody>
      </p:sp>
      <p:sp>
        <p:nvSpPr>
          <p:cNvPr id="15" name="Rectangle 14">
            <a:extLst>
              <a:ext uri="{FF2B5EF4-FFF2-40B4-BE49-F238E27FC236}">
                <a16:creationId xmlns:a16="http://schemas.microsoft.com/office/drawing/2014/main" id="{80664357-7ABF-B84F-8930-191D3ABF60EE}"/>
              </a:ext>
            </a:extLst>
          </p:cNvPr>
          <p:cNvSpPr/>
          <p:nvPr userDrawn="1"/>
        </p:nvSpPr>
        <p:spPr>
          <a:xfrm>
            <a:off x="5559353" y="4054473"/>
            <a:ext cx="1365192" cy="36465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500"/>
              </a:lnSpc>
            </a:pPr>
            <a:r>
              <a:rPr lang="en-GB" sz="1000" b="1" dirty="0">
                <a:solidFill>
                  <a:schemeClr val="bg1"/>
                </a:solidFill>
                <a:latin typeface="+mn-lt"/>
                <a:ea typeface="Verdana" panose="020B0604030504040204" pitchFamily="34" charset="0"/>
                <a:cs typeface="Verdana" panose="020B0604030504040204" pitchFamily="34" charset="0"/>
              </a:rPr>
              <a:t>RSPB Scotland</a:t>
            </a:r>
          </a:p>
        </p:txBody>
      </p:sp>
      <p:sp>
        <p:nvSpPr>
          <p:cNvPr id="16" name="Rectangle 15">
            <a:extLst>
              <a:ext uri="{FF2B5EF4-FFF2-40B4-BE49-F238E27FC236}">
                <a16:creationId xmlns:a16="http://schemas.microsoft.com/office/drawing/2014/main" id="{00316B12-1FC1-7F4A-979F-80BB9DED103F}"/>
              </a:ext>
            </a:extLst>
          </p:cNvPr>
          <p:cNvSpPr/>
          <p:nvPr userDrawn="1"/>
        </p:nvSpPr>
        <p:spPr>
          <a:xfrm>
            <a:off x="5559351" y="4394751"/>
            <a:ext cx="1591338" cy="78951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00"/>
              </a:lnSpc>
            </a:pPr>
            <a:r>
              <a:rPr lang="en-GB" sz="900" dirty="0">
                <a:solidFill>
                  <a:schemeClr val="bg1"/>
                </a:solidFill>
                <a:latin typeface="+mn-lt"/>
                <a:ea typeface="Verdana" panose="020B0604030504040204" pitchFamily="34" charset="0"/>
                <a:cs typeface="Verdana" panose="020B0604030504040204" pitchFamily="34" charset="0"/>
              </a:rPr>
              <a:t>2 Lochside View</a:t>
            </a:r>
          </a:p>
          <a:p>
            <a:pPr>
              <a:lnSpc>
                <a:spcPts val="1400"/>
              </a:lnSpc>
            </a:pPr>
            <a:r>
              <a:rPr lang="en-GB" sz="900" dirty="0">
                <a:solidFill>
                  <a:schemeClr val="bg1"/>
                </a:solidFill>
                <a:latin typeface="+mn-lt"/>
                <a:ea typeface="Verdana" panose="020B0604030504040204" pitchFamily="34" charset="0"/>
                <a:cs typeface="Verdana" panose="020B0604030504040204" pitchFamily="34" charset="0"/>
              </a:rPr>
              <a:t>Edinburgh Park</a:t>
            </a:r>
          </a:p>
          <a:p>
            <a:pPr>
              <a:lnSpc>
                <a:spcPts val="1400"/>
              </a:lnSpc>
            </a:pPr>
            <a:r>
              <a:rPr lang="en-GB" sz="900" dirty="0">
                <a:solidFill>
                  <a:schemeClr val="bg1"/>
                </a:solidFill>
                <a:latin typeface="+mn-lt"/>
                <a:ea typeface="Verdana" panose="020B0604030504040204" pitchFamily="34" charset="0"/>
                <a:cs typeface="Verdana" panose="020B0604030504040204" pitchFamily="34" charset="0"/>
              </a:rPr>
              <a:t>Edinburgh</a:t>
            </a:r>
          </a:p>
          <a:p>
            <a:pPr>
              <a:lnSpc>
                <a:spcPts val="1400"/>
              </a:lnSpc>
            </a:pPr>
            <a:r>
              <a:rPr lang="en-GB" sz="900" dirty="0">
                <a:solidFill>
                  <a:schemeClr val="bg1"/>
                </a:solidFill>
                <a:latin typeface="+mn-lt"/>
                <a:ea typeface="Verdana" panose="020B0604030504040204" pitchFamily="34" charset="0"/>
                <a:cs typeface="Verdana" panose="020B0604030504040204" pitchFamily="34" charset="0"/>
              </a:rPr>
              <a:t>EH12 9DH</a:t>
            </a:r>
          </a:p>
        </p:txBody>
      </p:sp>
      <p:pic>
        <p:nvPicPr>
          <p:cNvPr id="29" name="Picture 28">
            <a:extLst>
              <a:ext uri="{FF2B5EF4-FFF2-40B4-BE49-F238E27FC236}">
                <a16:creationId xmlns:a16="http://schemas.microsoft.com/office/drawing/2014/main" id="{D4645997-5B25-354F-ADBB-17585ADF751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06355" y="5038041"/>
            <a:ext cx="291600" cy="291600"/>
          </a:xfrm>
          <a:prstGeom prst="rect">
            <a:avLst/>
          </a:prstGeom>
        </p:spPr>
      </p:pic>
      <p:sp>
        <p:nvSpPr>
          <p:cNvPr id="18" name="Rectangle 17">
            <a:extLst>
              <a:ext uri="{FF2B5EF4-FFF2-40B4-BE49-F238E27FC236}">
                <a16:creationId xmlns:a16="http://schemas.microsoft.com/office/drawing/2014/main" id="{52519566-D1D5-C047-90AA-93588FB79198}"/>
              </a:ext>
            </a:extLst>
          </p:cNvPr>
          <p:cNvSpPr/>
          <p:nvPr userDrawn="1"/>
        </p:nvSpPr>
        <p:spPr>
          <a:xfrm>
            <a:off x="1157064" y="5060664"/>
            <a:ext cx="1163448" cy="25090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00"/>
              </a:lnSpc>
            </a:pPr>
            <a:r>
              <a:rPr lang="en-GB" sz="900" dirty="0">
                <a:solidFill>
                  <a:schemeClr val="bg1"/>
                </a:solidFill>
                <a:latin typeface="+mn-lt"/>
                <a:ea typeface="Verdana" panose="020B0604030504040204" pitchFamily="34" charset="0"/>
                <a:cs typeface="Verdana" panose="020B0604030504040204" pitchFamily="34" charset="0"/>
              </a:rPr>
              <a:t>@</a:t>
            </a:r>
            <a:r>
              <a:rPr lang="en-GB" sz="900" dirty="0" err="1">
                <a:solidFill>
                  <a:schemeClr val="bg1"/>
                </a:solidFill>
                <a:latin typeface="+mn-lt"/>
                <a:ea typeface="Verdana" panose="020B0604030504040204" pitchFamily="34" charset="0"/>
                <a:cs typeface="Verdana" panose="020B0604030504040204" pitchFamily="34" charset="0"/>
              </a:rPr>
              <a:t>RSPBScotland</a:t>
            </a:r>
            <a:endParaRPr lang="en-GB" sz="900" dirty="0">
              <a:solidFill>
                <a:schemeClr val="bg1"/>
              </a:solidFill>
              <a:latin typeface="+mn-lt"/>
              <a:ea typeface="Verdana" panose="020B0604030504040204" pitchFamily="34" charset="0"/>
              <a:cs typeface="Verdana" panose="020B0604030504040204" pitchFamily="34" charset="0"/>
            </a:endParaRPr>
          </a:p>
        </p:txBody>
      </p:sp>
      <p:sp>
        <p:nvSpPr>
          <p:cNvPr id="19" name="Rectangle 18">
            <a:extLst>
              <a:ext uri="{FF2B5EF4-FFF2-40B4-BE49-F238E27FC236}">
                <a16:creationId xmlns:a16="http://schemas.microsoft.com/office/drawing/2014/main" id="{B340DAA3-48E2-9945-A93A-9A6652A5E10D}"/>
              </a:ext>
            </a:extLst>
          </p:cNvPr>
          <p:cNvSpPr/>
          <p:nvPr userDrawn="1"/>
        </p:nvSpPr>
        <p:spPr>
          <a:xfrm>
            <a:off x="2599725" y="5060664"/>
            <a:ext cx="1311071" cy="25090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00"/>
              </a:lnSpc>
            </a:pPr>
            <a:r>
              <a:rPr lang="en-GB" sz="900" dirty="0">
                <a:solidFill>
                  <a:schemeClr val="bg1"/>
                </a:solidFill>
                <a:latin typeface="+mn-lt"/>
                <a:ea typeface="Verdana" panose="020B0604030504040204" pitchFamily="34" charset="0"/>
                <a:cs typeface="Verdana" panose="020B0604030504040204" pitchFamily="34" charset="0"/>
              </a:rPr>
              <a:t>@</a:t>
            </a:r>
            <a:r>
              <a:rPr lang="en-GB" sz="900" dirty="0" err="1">
                <a:solidFill>
                  <a:schemeClr val="bg1"/>
                </a:solidFill>
                <a:latin typeface="+mn-lt"/>
                <a:ea typeface="Verdana" panose="020B0604030504040204" pitchFamily="34" charset="0"/>
                <a:cs typeface="Verdana" panose="020B0604030504040204" pitchFamily="34" charset="0"/>
              </a:rPr>
              <a:t>TheRSPBScotland</a:t>
            </a:r>
            <a:endParaRPr lang="en-GB" sz="900" dirty="0">
              <a:solidFill>
                <a:schemeClr val="bg1"/>
              </a:solidFill>
              <a:latin typeface="+mn-lt"/>
              <a:ea typeface="Verdana" panose="020B0604030504040204" pitchFamily="34" charset="0"/>
              <a:cs typeface="Verdana" panose="020B0604030504040204" pitchFamily="34" charset="0"/>
            </a:endParaRPr>
          </a:p>
        </p:txBody>
      </p:sp>
      <p:sp>
        <p:nvSpPr>
          <p:cNvPr id="20" name="Rectangle 19">
            <a:extLst>
              <a:ext uri="{FF2B5EF4-FFF2-40B4-BE49-F238E27FC236}">
                <a16:creationId xmlns:a16="http://schemas.microsoft.com/office/drawing/2014/main" id="{FC5F98B8-DAFE-654F-A4EE-B2CBE1CCCD9C}"/>
              </a:ext>
            </a:extLst>
          </p:cNvPr>
          <p:cNvSpPr/>
          <p:nvPr userDrawn="1"/>
        </p:nvSpPr>
        <p:spPr>
          <a:xfrm>
            <a:off x="4312324" y="5060664"/>
            <a:ext cx="1359262" cy="25090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00"/>
              </a:lnSpc>
            </a:pPr>
            <a:r>
              <a:rPr lang="en-GB" sz="900" dirty="0">
                <a:solidFill>
                  <a:schemeClr val="bg1"/>
                </a:solidFill>
                <a:latin typeface="+mn-lt"/>
                <a:ea typeface="Verdana" panose="020B0604030504040204" pitchFamily="34" charset="0"/>
                <a:cs typeface="Verdana" panose="020B0604030504040204" pitchFamily="34" charset="0"/>
              </a:rPr>
              <a:t>@RSPB</a:t>
            </a:r>
          </a:p>
        </p:txBody>
      </p:sp>
      <p:pic>
        <p:nvPicPr>
          <p:cNvPr id="33" name="Picture 32" descr="Icon&#10;&#10;Description automatically generated">
            <a:extLst>
              <a:ext uri="{FF2B5EF4-FFF2-40B4-BE49-F238E27FC236}">
                <a16:creationId xmlns:a16="http://schemas.microsoft.com/office/drawing/2014/main" id="{ED3B260B-5588-7E4E-A3A9-68C4DE239C3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350106" y="5038041"/>
            <a:ext cx="288248" cy="291600"/>
          </a:xfrm>
          <a:prstGeom prst="rect">
            <a:avLst/>
          </a:prstGeom>
        </p:spPr>
      </p:pic>
      <p:pic>
        <p:nvPicPr>
          <p:cNvPr id="31" name="Picture 30" descr="Icon&#10;&#10;Description automatically generated">
            <a:extLst>
              <a:ext uri="{FF2B5EF4-FFF2-40B4-BE49-F238E27FC236}">
                <a16:creationId xmlns:a16="http://schemas.microsoft.com/office/drawing/2014/main" id="{4356CD77-1747-EF4A-910C-46427BC39F7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058419" y="5038041"/>
            <a:ext cx="291600" cy="291600"/>
          </a:xfrm>
          <a:prstGeom prst="rect">
            <a:avLst/>
          </a:prstGeom>
        </p:spPr>
      </p:pic>
    </p:spTree>
    <p:extLst>
      <p:ext uri="{BB962C8B-B14F-4D97-AF65-F5344CB8AC3E}">
        <p14:creationId xmlns:p14="http://schemas.microsoft.com/office/powerpoint/2010/main" val="3980387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ith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Bottom banner">
            <a:extLst>
              <a:ext uri="{FF2B5EF4-FFF2-40B4-BE49-F238E27FC236}">
                <a16:creationId xmlns:a16="http://schemas.microsoft.com/office/drawing/2014/main" id="{36FB6202-7FD1-4A91-93D0-8904ADFEDCBB}"/>
              </a:ext>
            </a:extLst>
          </p:cNvPr>
          <p:cNvSpPr/>
          <p:nvPr userDrawn="1"/>
        </p:nvSpPr>
        <p:spPr>
          <a:xfrm>
            <a:off x="0" y="6413500"/>
            <a:ext cx="12180889" cy="444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ooter Placeholder 6">
            <a:extLst>
              <a:ext uri="{FF2B5EF4-FFF2-40B4-BE49-F238E27FC236}">
                <a16:creationId xmlns:a16="http://schemas.microsoft.com/office/drawing/2014/main" id="{FB39A9E7-7DFD-4304-B14C-F50460490AA1}"/>
              </a:ext>
            </a:extLst>
          </p:cNvPr>
          <p:cNvSpPr>
            <a:spLocks noGrp="1"/>
          </p:cNvSpPr>
          <p:nvPr>
            <p:ph type="ftr" sz="quarter" idx="10"/>
          </p:nvPr>
        </p:nvSpPr>
        <p:spPr/>
        <p:txBody>
          <a:bodyPr/>
          <a:lstStyle/>
          <a:p>
            <a:r>
              <a:rPr lang="en-GB"/>
              <a:t>The Greater Gola Landscape - Future for Forests, People, and Biodiversity</a:t>
            </a:r>
          </a:p>
        </p:txBody>
      </p:sp>
      <p:sp>
        <p:nvSpPr>
          <p:cNvPr id="2" name="Title 1">
            <a:extLst>
              <a:ext uri="{FF2B5EF4-FFF2-40B4-BE49-F238E27FC236}">
                <a16:creationId xmlns:a16="http://schemas.microsoft.com/office/drawing/2014/main" id="{236179BA-C53D-437A-8529-158C568EF7D3}"/>
              </a:ext>
            </a:extLst>
          </p:cNvPr>
          <p:cNvSpPr>
            <a:spLocks noGrp="1"/>
          </p:cNvSpPr>
          <p:nvPr>
            <p:ph type="ctrTitle"/>
          </p:nvPr>
        </p:nvSpPr>
        <p:spPr>
          <a:xfrm>
            <a:off x="917574" y="455762"/>
            <a:ext cx="5178426" cy="2019693"/>
          </a:xfrm>
          <a:solidFill>
            <a:schemeClr val="accent3">
              <a:alpha val="80000"/>
            </a:schemeClr>
          </a:solidFill>
        </p:spPr>
        <p:txBody>
          <a:bodyPr wrap="square" lIns="450000" tIns="360000" rIns="450000" bIns="360000" anchor="t" anchorCtr="0">
            <a:spAutoFit/>
          </a:bodyPr>
          <a:lstStyle>
            <a:lvl1pPr algn="l">
              <a:lnSpc>
                <a:spcPct val="100000"/>
              </a:lnSpc>
              <a:defRPr sz="4200">
                <a:solidFill>
                  <a:schemeClr val="bg1"/>
                </a:solidFill>
              </a:defRPr>
            </a:lvl1pPr>
          </a:lstStyle>
          <a:p>
            <a:r>
              <a:rPr lang="en-US"/>
              <a:t>Click to edit Master title style</a:t>
            </a:r>
            <a:endParaRPr lang="en-GB"/>
          </a:p>
        </p:txBody>
      </p:sp>
      <p:pic>
        <p:nvPicPr>
          <p:cNvPr id="12" name="Picture 11">
            <a:extLst>
              <a:ext uri="{FF2B5EF4-FFF2-40B4-BE49-F238E27FC236}">
                <a16:creationId xmlns:a16="http://schemas.microsoft.com/office/drawing/2014/main" id="{FF7EE45D-E0C1-48D2-8EF2-A4004856C521}"/>
              </a:ext>
            </a:extLst>
          </p:cNvPr>
          <p:cNvPicPr>
            <a:picLocks noChangeAspect="1"/>
          </p:cNvPicPr>
          <p:nvPr userDrawn="1"/>
        </p:nvPicPr>
        <p:blipFill>
          <a:blip r:embed="rId3"/>
          <a:stretch>
            <a:fillRect/>
          </a:stretch>
        </p:blipFill>
        <p:spPr>
          <a:xfrm>
            <a:off x="10848689" y="450000"/>
            <a:ext cx="900000" cy="900000"/>
          </a:xfrm>
          <a:prstGeom prst="rect">
            <a:avLst/>
          </a:prstGeom>
        </p:spPr>
      </p:pic>
      <p:sp>
        <p:nvSpPr>
          <p:cNvPr id="4" name="Slide Number Placeholder 3">
            <a:extLst>
              <a:ext uri="{FF2B5EF4-FFF2-40B4-BE49-F238E27FC236}">
                <a16:creationId xmlns:a16="http://schemas.microsoft.com/office/drawing/2014/main" id="{E796825A-64D2-4179-ABDE-091DF4317E32}"/>
              </a:ext>
            </a:extLst>
          </p:cNvPr>
          <p:cNvSpPr>
            <a:spLocks noGrp="1"/>
          </p:cNvSpPr>
          <p:nvPr>
            <p:ph type="sldNum" sz="quarter" idx="11"/>
          </p:nvPr>
        </p:nvSpPr>
        <p:spPr/>
        <p:txBody>
          <a:bodyPr/>
          <a:lstStyle/>
          <a:p>
            <a:fld id="{6139BFAE-67AB-46BF-8C52-659FB5DFC59A}" type="slidenum">
              <a:rPr lang="en-GB" smtClean="0"/>
              <a:pPr/>
              <a:t>‹#›</a:t>
            </a:fld>
            <a:r>
              <a:rPr lang="en-GB"/>
              <a:t> </a:t>
            </a:r>
          </a:p>
        </p:txBody>
      </p:sp>
    </p:spTree>
    <p:extLst>
      <p:ext uri="{BB962C8B-B14F-4D97-AF65-F5344CB8AC3E}">
        <p14:creationId xmlns:p14="http://schemas.microsoft.com/office/powerpoint/2010/main" val="15584856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Contact">
    <p:bg>
      <p:bgPr>
        <a:solidFill>
          <a:schemeClr val="tx2"/>
        </a:solidFill>
        <a:effectLst/>
      </p:bgPr>
    </p:bg>
    <p:spTree>
      <p:nvGrpSpPr>
        <p:cNvPr id="1" name=""/>
        <p:cNvGrpSpPr/>
        <p:nvPr/>
      </p:nvGrpSpPr>
      <p:grpSpPr>
        <a:xfrm>
          <a:off x="0" y="0"/>
          <a:ext cx="0" cy="0"/>
          <a:chOff x="0" y="0"/>
          <a:chExt cx="0" cy="0"/>
        </a:xfrm>
      </p:grpSpPr>
      <p:sp>
        <p:nvSpPr>
          <p:cNvPr id="7" name="Bottom banner">
            <a:extLst>
              <a:ext uri="{FF2B5EF4-FFF2-40B4-BE49-F238E27FC236}">
                <a16:creationId xmlns:a16="http://schemas.microsoft.com/office/drawing/2014/main" id="{C54E8701-3893-4A6E-BB01-F5CBD6F8AC33}"/>
              </a:ext>
            </a:extLst>
          </p:cNvPr>
          <p:cNvSpPr/>
          <p:nvPr userDrawn="1"/>
        </p:nvSpPr>
        <p:spPr>
          <a:xfrm>
            <a:off x="0" y="6413500"/>
            <a:ext cx="12180889" cy="444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804E70F5-BD1F-4CCB-A8F8-E1B64BC52923}"/>
              </a:ext>
            </a:extLst>
          </p:cNvPr>
          <p:cNvSpPr>
            <a:spLocks noGrp="1"/>
          </p:cNvSpPr>
          <p:nvPr>
            <p:ph type="ftr" sz="quarter" idx="10"/>
          </p:nvPr>
        </p:nvSpPr>
        <p:spPr/>
        <p:txBody>
          <a:bodyPr/>
          <a:lstStyle/>
          <a:p>
            <a:r>
              <a:rPr lang="en-GB"/>
              <a:t>The Greater Gola Landscape - Future for Forests, People, and Biodiversity</a:t>
            </a:r>
          </a:p>
        </p:txBody>
      </p:sp>
      <p:sp>
        <p:nvSpPr>
          <p:cNvPr id="4" name="Slide Number Placeholder 3">
            <a:extLst>
              <a:ext uri="{FF2B5EF4-FFF2-40B4-BE49-F238E27FC236}">
                <a16:creationId xmlns:a16="http://schemas.microsoft.com/office/drawing/2014/main" id="{237969F3-E768-4EDA-A6FF-822AEE0E9895}"/>
              </a:ext>
            </a:extLst>
          </p:cNvPr>
          <p:cNvSpPr>
            <a:spLocks noGrp="1"/>
          </p:cNvSpPr>
          <p:nvPr>
            <p:ph type="sldNum" sz="quarter" idx="11"/>
          </p:nvPr>
        </p:nvSpPr>
        <p:spPr/>
        <p:txBody>
          <a:bodyPr/>
          <a:lstStyle/>
          <a:p>
            <a:fld id="{6139BFAE-67AB-46BF-8C52-659FB5DFC59A}" type="slidenum">
              <a:rPr lang="en-GB" smtClean="0"/>
              <a:pPr/>
              <a:t>‹#›</a:t>
            </a:fld>
            <a:endParaRPr lang="en-GB"/>
          </a:p>
        </p:txBody>
      </p:sp>
      <p:sp>
        <p:nvSpPr>
          <p:cNvPr id="6" name="Text Placeholder 5">
            <a:extLst>
              <a:ext uri="{FF2B5EF4-FFF2-40B4-BE49-F238E27FC236}">
                <a16:creationId xmlns:a16="http://schemas.microsoft.com/office/drawing/2014/main" id="{89AF9912-8BFA-4E2E-9313-A8AC3CD0EBD0}"/>
              </a:ext>
            </a:extLst>
          </p:cNvPr>
          <p:cNvSpPr>
            <a:spLocks noGrp="1"/>
          </p:cNvSpPr>
          <p:nvPr>
            <p:ph type="body" sz="quarter" idx="12" hasCustomPrompt="1"/>
          </p:nvPr>
        </p:nvSpPr>
        <p:spPr>
          <a:xfrm>
            <a:off x="917574" y="1299263"/>
            <a:ext cx="4619625" cy="1762125"/>
          </a:xfrm>
        </p:spPr>
        <p:txBody>
          <a:bodyPr/>
          <a:lstStyle>
            <a:lvl1pPr marL="0" indent="0">
              <a:lnSpc>
                <a:spcPts val="2500"/>
              </a:lnSpc>
              <a:buNone/>
              <a:defRPr sz="2100">
                <a:solidFill>
                  <a:schemeClr val="bg1"/>
                </a:solidFill>
              </a:defRPr>
            </a:lvl1pPr>
          </a:lstStyle>
          <a:p>
            <a:pPr lvl="0"/>
            <a:r>
              <a:rPr lang="en-GB"/>
              <a:t>Contact details</a:t>
            </a:r>
          </a:p>
        </p:txBody>
      </p:sp>
      <p:sp>
        <p:nvSpPr>
          <p:cNvPr id="2" name="Title 1">
            <a:extLst>
              <a:ext uri="{FF2B5EF4-FFF2-40B4-BE49-F238E27FC236}">
                <a16:creationId xmlns:a16="http://schemas.microsoft.com/office/drawing/2014/main" id="{F7CA28BF-7A9C-4020-916A-ECA8D4BF3364}"/>
              </a:ext>
            </a:extLst>
          </p:cNvPr>
          <p:cNvSpPr>
            <a:spLocks noGrp="1"/>
          </p:cNvSpPr>
          <p:nvPr>
            <p:ph type="title" hasCustomPrompt="1"/>
          </p:nvPr>
        </p:nvSpPr>
        <p:spPr/>
        <p:txBody>
          <a:bodyPr/>
          <a:lstStyle>
            <a:lvl1pPr>
              <a:defRPr>
                <a:solidFill>
                  <a:srgbClr val="A4D9ED"/>
                </a:solidFill>
              </a:defRPr>
            </a:lvl1pPr>
          </a:lstStyle>
          <a:p>
            <a:r>
              <a:rPr lang="en-GB"/>
              <a:t>Click to add contact title</a:t>
            </a:r>
          </a:p>
        </p:txBody>
      </p:sp>
      <p:pic>
        <p:nvPicPr>
          <p:cNvPr id="8" name="Picture 7">
            <a:extLst>
              <a:ext uri="{FF2B5EF4-FFF2-40B4-BE49-F238E27FC236}">
                <a16:creationId xmlns:a16="http://schemas.microsoft.com/office/drawing/2014/main" id="{8740E2F7-CDF7-CB4B-A49E-42048ED2E844}"/>
              </a:ext>
            </a:extLst>
          </p:cNvPr>
          <p:cNvPicPr>
            <a:picLocks noChangeAspect="1"/>
          </p:cNvPicPr>
          <p:nvPr userDrawn="1"/>
        </p:nvPicPr>
        <p:blipFill>
          <a:blip r:embed="rId2"/>
          <a:stretch>
            <a:fillRect/>
          </a:stretch>
        </p:blipFill>
        <p:spPr>
          <a:xfrm>
            <a:off x="7556459" y="3992400"/>
            <a:ext cx="4183200" cy="1594207"/>
          </a:xfrm>
          <a:prstGeom prst="rect">
            <a:avLst/>
          </a:prstGeom>
        </p:spPr>
      </p:pic>
      <p:cxnSp>
        <p:nvCxnSpPr>
          <p:cNvPr id="11" name="Straight Connector 10">
            <a:extLst>
              <a:ext uri="{FF2B5EF4-FFF2-40B4-BE49-F238E27FC236}">
                <a16:creationId xmlns:a16="http://schemas.microsoft.com/office/drawing/2014/main" id="{0AC4AD74-ABDF-43B0-95AA-D41484B78BC9}"/>
              </a:ext>
            </a:extLst>
          </p:cNvPr>
          <p:cNvCxnSpPr>
            <a:cxnSpLocks/>
          </p:cNvCxnSpPr>
          <p:nvPr userDrawn="1"/>
        </p:nvCxnSpPr>
        <p:spPr>
          <a:xfrm>
            <a:off x="899736" y="3992400"/>
            <a:ext cx="6432165"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1F83CFF-9B08-47C8-A529-8FFFD80ED493}"/>
              </a:ext>
            </a:extLst>
          </p:cNvPr>
          <p:cNvCxnSpPr>
            <a:cxnSpLocks/>
          </p:cNvCxnSpPr>
          <p:nvPr userDrawn="1"/>
        </p:nvCxnSpPr>
        <p:spPr>
          <a:xfrm>
            <a:off x="899736" y="5556414"/>
            <a:ext cx="6432165"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7880465-EC74-994F-94DC-1059CE3BEDD7}"/>
              </a:ext>
            </a:extLst>
          </p:cNvPr>
          <p:cNvSpPr/>
          <p:nvPr userDrawn="1"/>
        </p:nvSpPr>
        <p:spPr>
          <a:xfrm>
            <a:off x="809937" y="4055332"/>
            <a:ext cx="2568232" cy="36465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500"/>
              </a:lnSpc>
            </a:pPr>
            <a:r>
              <a:rPr lang="en-GB" sz="1000" b="1">
                <a:solidFill>
                  <a:schemeClr val="bg1"/>
                </a:solidFill>
                <a:latin typeface="+mn-lt"/>
                <a:ea typeface="Verdana" panose="020B0604030504040204" pitchFamily="34" charset="0"/>
                <a:cs typeface="Verdana" panose="020B0604030504040204" pitchFamily="34" charset="0"/>
              </a:rPr>
              <a:t>Stay connected</a:t>
            </a:r>
          </a:p>
        </p:txBody>
      </p:sp>
      <p:sp>
        <p:nvSpPr>
          <p:cNvPr id="14" name="Rectangle 13">
            <a:extLst>
              <a:ext uri="{FF2B5EF4-FFF2-40B4-BE49-F238E27FC236}">
                <a16:creationId xmlns:a16="http://schemas.microsoft.com/office/drawing/2014/main" id="{B459AF41-80E4-814D-ABAE-4D12BE978C30}"/>
              </a:ext>
            </a:extLst>
          </p:cNvPr>
          <p:cNvSpPr/>
          <p:nvPr userDrawn="1"/>
        </p:nvSpPr>
        <p:spPr>
          <a:xfrm>
            <a:off x="809935" y="4395610"/>
            <a:ext cx="3476974" cy="43043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00"/>
              </a:lnSpc>
            </a:pPr>
            <a:r>
              <a:rPr lang="en-GB" sz="900" dirty="0">
                <a:solidFill>
                  <a:schemeClr val="bg1"/>
                </a:solidFill>
                <a:latin typeface="+mn-lt"/>
                <a:ea typeface="Verdana" panose="020B0604030504040204" pitchFamily="34" charset="0"/>
                <a:cs typeface="Verdana" panose="020B0604030504040204" pitchFamily="34" charset="0"/>
              </a:rPr>
              <a:t>Keep up to date with the latest thinking, news, events, and information from the RSPB in your local community.</a:t>
            </a:r>
          </a:p>
        </p:txBody>
      </p:sp>
      <p:sp>
        <p:nvSpPr>
          <p:cNvPr id="15" name="Rectangle 14">
            <a:extLst>
              <a:ext uri="{FF2B5EF4-FFF2-40B4-BE49-F238E27FC236}">
                <a16:creationId xmlns:a16="http://schemas.microsoft.com/office/drawing/2014/main" id="{80664357-7ABF-B84F-8930-191D3ABF60EE}"/>
              </a:ext>
            </a:extLst>
          </p:cNvPr>
          <p:cNvSpPr/>
          <p:nvPr userDrawn="1"/>
        </p:nvSpPr>
        <p:spPr>
          <a:xfrm>
            <a:off x="5559353" y="4054473"/>
            <a:ext cx="2043946" cy="35939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500"/>
              </a:lnSpc>
            </a:pPr>
            <a:r>
              <a:rPr lang="en-GB" sz="1000" b="1" dirty="0">
                <a:solidFill>
                  <a:schemeClr val="bg1"/>
                </a:solidFill>
                <a:latin typeface="+mn-lt"/>
                <a:ea typeface="Verdana" panose="020B0604030504040204" pitchFamily="34" charset="0"/>
                <a:cs typeface="Verdana" panose="020B0604030504040204" pitchFamily="34" charset="0"/>
              </a:rPr>
              <a:t>RSPB Northern Ireland</a:t>
            </a:r>
          </a:p>
        </p:txBody>
      </p:sp>
      <p:sp>
        <p:nvSpPr>
          <p:cNvPr id="16" name="Rectangle 15">
            <a:extLst>
              <a:ext uri="{FF2B5EF4-FFF2-40B4-BE49-F238E27FC236}">
                <a16:creationId xmlns:a16="http://schemas.microsoft.com/office/drawing/2014/main" id="{00316B12-1FC1-7F4A-979F-80BB9DED103F}"/>
              </a:ext>
            </a:extLst>
          </p:cNvPr>
          <p:cNvSpPr/>
          <p:nvPr userDrawn="1"/>
        </p:nvSpPr>
        <p:spPr>
          <a:xfrm>
            <a:off x="5559351" y="4394751"/>
            <a:ext cx="1591338" cy="6099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00"/>
              </a:lnSpc>
            </a:pPr>
            <a:r>
              <a:rPr lang="en-GB" sz="900" dirty="0">
                <a:solidFill>
                  <a:schemeClr val="bg1"/>
                </a:solidFill>
                <a:latin typeface="+mn-lt"/>
                <a:ea typeface="Verdana" panose="020B0604030504040204" pitchFamily="34" charset="0"/>
                <a:cs typeface="Verdana" panose="020B0604030504040204" pitchFamily="34" charset="0"/>
              </a:rPr>
              <a:t>Belvoir Park Forest</a:t>
            </a:r>
          </a:p>
          <a:p>
            <a:pPr>
              <a:lnSpc>
                <a:spcPts val="1400"/>
              </a:lnSpc>
            </a:pPr>
            <a:r>
              <a:rPr lang="en-GB" sz="900" dirty="0">
                <a:solidFill>
                  <a:schemeClr val="bg1"/>
                </a:solidFill>
                <a:latin typeface="+mn-lt"/>
                <a:ea typeface="Verdana" panose="020B0604030504040204" pitchFamily="34" charset="0"/>
                <a:cs typeface="Verdana" panose="020B0604030504040204" pitchFamily="34" charset="0"/>
              </a:rPr>
              <a:t>Belfast</a:t>
            </a:r>
          </a:p>
          <a:p>
            <a:pPr>
              <a:lnSpc>
                <a:spcPts val="1400"/>
              </a:lnSpc>
            </a:pPr>
            <a:r>
              <a:rPr lang="en-GB" sz="900" dirty="0">
                <a:solidFill>
                  <a:schemeClr val="bg1"/>
                </a:solidFill>
                <a:latin typeface="+mn-lt"/>
                <a:ea typeface="Verdana" panose="020B0604030504040204" pitchFamily="34" charset="0"/>
                <a:cs typeface="Verdana" panose="020B0604030504040204" pitchFamily="34" charset="0"/>
              </a:rPr>
              <a:t>BT8 7QT</a:t>
            </a:r>
          </a:p>
        </p:txBody>
      </p:sp>
      <p:pic>
        <p:nvPicPr>
          <p:cNvPr id="29" name="Picture 28">
            <a:extLst>
              <a:ext uri="{FF2B5EF4-FFF2-40B4-BE49-F238E27FC236}">
                <a16:creationId xmlns:a16="http://schemas.microsoft.com/office/drawing/2014/main" id="{D4645997-5B25-354F-ADBB-17585ADF751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06355" y="5038041"/>
            <a:ext cx="291600" cy="291600"/>
          </a:xfrm>
          <a:prstGeom prst="rect">
            <a:avLst/>
          </a:prstGeom>
        </p:spPr>
      </p:pic>
      <p:sp>
        <p:nvSpPr>
          <p:cNvPr id="18" name="Rectangle 17">
            <a:extLst>
              <a:ext uri="{FF2B5EF4-FFF2-40B4-BE49-F238E27FC236}">
                <a16:creationId xmlns:a16="http://schemas.microsoft.com/office/drawing/2014/main" id="{52519566-D1D5-C047-90AA-93588FB79198}"/>
              </a:ext>
            </a:extLst>
          </p:cNvPr>
          <p:cNvSpPr/>
          <p:nvPr userDrawn="1"/>
        </p:nvSpPr>
        <p:spPr>
          <a:xfrm>
            <a:off x="1157064" y="5060664"/>
            <a:ext cx="1163448" cy="25090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00"/>
              </a:lnSpc>
            </a:pPr>
            <a:r>
              <a:rPr lang="en-GB" sz="900" dirty="0">
                <a:solidFill>
                  <a:schemeClr val="bg1"/>
                </a:solidFill>
                <a:latin typeface="+mn-lt"/>
                <a:ea typeface="Verdana" panose="020B0604030504040204" pitchFamily="34" charset="0"/>
                <a:cs typeface="Verdana" panose="020B0604030504040204" pitchFamily="34" charset="0"/>
              </a:rPr>
              <a:t>@</a:t>
            </a:r>
            <a:r>
              <a:rPr lang="en-GB" sz="900" dirty="0" err="1">
                <a:solidFill>
                  <a:schemeClr val="bg1"/>
                </a:solidFill>
                <a:latin typeface="+mn-lt"/>
                <a:ea typeface="Verdana" panose="020B0604030504040204" pitchFamily="34" charset="0"/>
                <a:cs typeface="Verdana" panose="020B0604030504040204" pitchFamily="34" charset="0"/>
              </a:rPr>
              <a:t>rspbni</a:t>
            </a:r>
            <a:endParaRPr lang="en-GB" sz="900" dirty="0">
              <a:solidFill>
                <a:schemeClr val="bg1"/>
              </a:solidFill>
              <a:latin typeface="+mn-lt"/>
              <a:ea typeface="Verdana" panose="020B0604030504040204" pitchFamily="34" charset="0"/>
              <a:cs typeface="Verdana" panose="020B0604030504040204" pitchFamily="34" charset="0"/>
            </a:endParaRPr>
          </a:p>
        </p:txBody>
      </p:sp>
      <p:sp>
        <p:nvSpPr>
          <p:cNvPr id="19" name="Rectangle 18">
            <a:extLst>
              <a:ext uri="{FF2B5EF4-FFF2-40B4-BE49-F238E27FC236}">
                <a16:creationId xmlns:a16="http://schemas.microsoft.com/office/drawing/2014/main" id="{B340DAA3-48E2-9945-A93A-9A6652A5E10D}"/>
              </a:ext>
            </a:extLst>
          </p:cNvPr>
          <p:cNvSpPr/>
          <p:nvPr userDrawn="1"/>
        </p:nvSpPr>
        <p:spPr>
          <a:xfrm>
            <a:off x="2178378" y="5060664"/>
            <a:ext cx="1311071" cy="25090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00"/>
              </a:lnSpc>
            </a:pPr>
            <a:r>
              <a:rPr lang="en-GB" sz="900" dirty="0">
                <a:solidFill>
                  <a:schemeClr val="bg1"/>
                </a:solidFill>
                <a:latin typeface="+mn-lt"/>
                <a:ea typeface="Verdana" panose="020B0604030504040204" pitchFamily="34" charset="0"/>
                <a:cs typeface="Verdana" panose="020B0604030504040204" pitchFamily="34" charset="0"/>
              </a:rPr>
              <a:t>@RSPBNI</a:t>
            </a:r>
          </a:p>
        </p:txBody>
      </p:sp>
      <p:sp>
        <p:nvSpPr>
          <p:cNvPr id="20" name="Rectangle 19">
            <a:extLst>
              <a:ext uri="{FF2B5EF4-FFF2-40B4-BE49-F238E27FC236}">
                <a16:creationId xmlns:a16="http://schemas.microsoft.com/office/drawing/2014/main" id="{FC5F98B8-DAFE-654F-A4EE-B2CBE1CCCD9C}"/>
              </a:ext>
            </a:extLst>
          </p:cNvPr>
          <p:cNvSpPr/>
          <p:nvPr userDrawn="1"/>
        </p:nvSpPr>
        <p:spPr>
          <a:xfrm>
            <a:off x="3301469" y="5060664"/>
            <a:ext cx="1359262" cy="25090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00"/>
              </a:lnSpc>
            </a:pPr>
            <a:r>
              <a:rPr lang="en-GB" sz="900" dirty="0">
                <a:solidFill>
                  <a:schemeClr val="bg1"/>
                </a:solidFill>
                <a:latin typeface="+mn-lt"/>
                <a:ea typeface="Verdana" panose="020B0604030504040204" pitchFamily="34" charset="0"/>
                <a:cs typeface="Verdana" panose="020B0604030504040204" pitchFamily="34" charset="0"/>
              </a:rPr>
              <a:t>@</a:t>
            </a:r>
            <a:r>
              <a:rPr lang="en-GB" sz="900" dirty="0" err="1">
                <a:solidFill>
                  <a:schemeClr val="bg1"/>
                </a:solidFill>
                <a:latin typeface="+mn-lt"/>
                <a:ea typeface="Verdana" panose="020B0604030504040204" pitchFamily="34" charset="0"/>
                <a:cs typeface="Verdana" panose="020B0604030504040204" pitchFamily="34" charset="0"/>
              </a:rPr>
              <a:t>rspb_ni</a:t>
            </a:r>
            <a:endParaRPr lang="en-GB" sz="900" dirty="0">
              <a:solidFill>
                <a:schemeClr val="bg1"/>
              </a:solidFill>
              <a:latin typeface="+mn-lt"/>
              <a:ea typeface="Verdana" panose="020B0604030504040204" pitchFamily="34" charset="0"/>
              <a:cs typeface="Verdana" panose="020B0604030504040204" pitchFamily="34" charset="0"/>
            </a:endParaRPr>
          </a:p>
        </p:txBody>
      </p:sp>
      <p:pic>
        <p:nvPicPr>
          <p:cNvPr id="33" name="Picture 32" descr="Icon&#10;&#10;Description automatically generated">
            <a:extLst>
              <a:ext uri="{FF2B5EF4-FFF2-40B4-BE49-F238E27FC236}">
                <a16:creationId xmlns:a16="http://schemas.microsoft.com/office/drawing/2014/main" id="{ED3B260B-5588-7E4E-A3A9-68C4DE239C3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928759" y="5038041"/>
            <a:ext cx="288248" cy="291600"/>
          </a:xfrm>
          <a:prstGeom prst="rect">
            <a:avLst/>
          </a:prstGeom>
        </p:spPr>
      </p:pic>
      <p:pic>
        <p:nvPicPr>
          <p:cNvPr id="31" name="Picture 30" descr="Icon&#10;&#10;Description automatically generated">
            <a:extLst>
              <a:ext uri="{FF2B5EF4-FFF2-40B4-BE49-F238E27FC236}">
                <a16:creationId xmlns:a16="http://schemas.microsoft.com/office/drawing/2014/main" id="{4356CD77-1747-EF4A-910C-46427BC39F7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047564" y="5038041"/>
            <a:ext cx="291600" cy="291600"/>
          </a:xfrm>
          <a:prstGeom prst="rect">
            <a:avLst/>
          </a:prstGeom>
        </p:spPr>
      </p:pic>
    </p:spTree>
    <p:extLst>
      <p:ext uri="{BB962C8B-B14F-4D97-AF65-F5344CB8AC3E}">
        <p14:creationId xmlns:p14="http://schemas.microsoft.com/office/powerpoint/2010/main" val="4242736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lo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Bottom banner">
            <a:extLst>
              <a:ext uri="{FF2B5EF4-FFF2-40B4-BE49-F238E27FC236}">
                <a16:creationId xmlns:a16="http://schemas.microsoft.com/office/drawing/2014/main" id="{C54E8701-3893-4A6E-BB01-F5CBD6F8AC33}"/>
              </a:ext>
            </a:extLst>
          </p:cNvPr>
          <p:cNvSpPr/>
          <p:nvPr userDrawn="1"/>
        </p:nvSpPr>
        <p:spPr>
          <a:xfrm>
            <a:off x="0" y="6413500"/>
            <a:ext cx="12180888" cy="444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804E70F5-BD1F-4CCB-A8F8-E1B64BC52923}"/>
              </a:ext>
            </a:extLst>
          </p:cNvPr>
          <p:cNvSpPr>
            <a:spLocks noGrp="1"/>
          </p:cNvSpPr>
          <p:nvPr>
            <p:ph type="ftr" sz="quarter" idx="10"/>
          </p:nvPr>
        </p:nvSpPr>
        <p:spPr/>
        <p:txBody>
          <a:bodyPr/>
          <a:lstStyle/>
          <a:p>
            <a:r>
              <a:rPr lang="en-GB"/>
              <a:t>The Greater Gola Landscape - Future for Forests, People, and Biodiversity</a:t>
            </a:r>
          </a:p>
        </p:txBody>
      </p:sp>
      <p:sp>
        <p:nvSpPr>
          <p:cNvPr id="4" name="Slide Number Placeholder 3">
            <a:extLst>
              <a:ext uri="{FF2B5EF4-FFF2-40B4-BE49-F238E27FC236}">
                <a16:creationId xmlns:a16="http://schemas.microsoft.com/office/drawing/2014/main" id="{237969F3-E768-4EDA-A6FF-822AEE0E9895}"/>
              </a:ext>
            </a:extLst>
          </p:cNvPr>
          <p:cNvSpPr>
            <a:spLocks noGrp="1"/>
          </p:cNvSpPr>
          <p:nvPr>
            <p:ph type="sldNum" sz="quarter" idx="11"/>
          </p:nvPr>
        </p:nvSpPr>
        <p:spPr/>
        <p:txBody>
          <a:bodyPr/>
          <a:lstStyle/>
          <a:p>
            <a:fld id="{6139BFAE-67AB-46BF-8C52-659FB5DFC59A}" type="slidenum">
              <a:rPr lang="en-GB" smtClean="0"/>
              <a:pPr/>
              <a:t>‹#›</a:t>
            </a:fld>
            <a:endParaRPr lang="en-GB"/>
          </a:p>
        </p:txBody>
      </p:sp>
      <p:sp>
        <p:nvSpPr>
          <p:cNvPr id="2" name="Title 1">
            <a:extLst>
              <a:ext uri="{FF2B5EF4-FFF2-40B4-BE49-F238E27FC236}">
                <a16:creationId xmlns:a16="http://schemas.microsoft.com/office/drawing/2014/main" id="{F7CA28BF-7A9C-4020-916A-ECA8D4BF3364}"/>
              </a:ext>
            </a:extLst>
          </p:cNvPr>
          <p:cNvSpPr>
            <a:spLocks noGrp="1"/>
          </p:cNvSpPr>
          <p:nvPr>
            <p:ph type="title" hasCustomPrompt="1"/>
          </p:nvPr>
        </p:nvSpPr>
        <p:spPr>
          <a:xfrm>
            <a:off x="1017588" y="2336393"/>
            <a:ext cx="9399587" cy="1107996"/>
          </a:xfrm>
        </p:spPr>
        <p:txBody>
          <a:bodyPr>
            <a:spAutoFit/>
          </a:bodyPr>
          <a:lstStyle>
            <a:lvl1pPr algn="ctr">
              <a:lnSpc>
                <a:spcPct val="100000"/>
              </a:lnSpc>
              <a:defRPr sz="7200">
                <a:solidFill>
                  <a:schemeClr val="bg1"/>
                </a:solidFill>
              </a:defRPr>
            </a:lvl1pPr>
          </a:lstStyle>
          <a:p>
            <a:r>
              <a:rPr lang="en-GB"/>
              <a:t>Closing message</a:t>
            </a:r>
          </a:p>
        </p:txBody>
      </p:sp>
    </p:spTree>
    <p:extLst>
      <p:ext uri="{BB962C8B-B14F-4D97-AF65-F5344CB8AC3E}">
        <p14:creationId xmlns:p14="http://schemas.microsoft.com/office/powerpoint/2010/main" val="1617960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46CFA71C-A8CF-4304-9C0A-AECFD73C1728}"/>
              </a:ext>
            </a:extLst>
          </p:cNvPr>
          <p:cNvSpPr>
            <a:spLocks noGrp="1"/>
          </p:cNvSpPr>
          <p:nvPr>
            <p:ph type="ftr" sz="quarter" idx="10"/>
          </p:nvPr>
        </p:nvSpPr>
        <p:spPr/>
        <p:txBody>
          <a:bodyPr/>
          <a:lstStyle/>
          <a:p>
            <a:r>
              <a:rPr lang="en-GB"/>
              <a:t>The Greater Gola Landscape - Future for Forests, People, and Biodiversity</a:t>
            </a:r>
          </a:p>
        </p:txBody>
      </p:sp>
      <p:sp>
        <p:nvSpPr>
          <p:cNvPr id="7" name="Slide Number Placeholder 6">
            <a:extLst>
              <a:ext uri="{FF2B5EF4-FFF2-40B4-BE49-F238E27FC236}">
                <a16:creationId xmlns:a16="http://schemas.microsoft.com/office/drawing/2014/main" id="{044384B7-DFED-4099-89BE-945613F23489}"/>
              </a:ext>
            </a:extLst>
          </p:cNvPr>
          <p:cNvSpPr>
            <a:spLocks noGrp="1"/>
          </p:cNvSpPr>
          <p:nvPr>
            <p:ph type="sldNum" sz="quarter" idx="11"/>
          </p:nvPr>
        </p:nvSpPr>
        <p:spPr/>
        <p:txBody>
          <a:bodyPr/>
          <a:lstStyle/>
          <a:p>
            <a:fld id="{6139BFAE-67AB-46BF-8C52-659FB5DFC59A}" type="slidenum">
              <a:rPr lang="en-GB" smtClean="0"/>
              <a:pPr/>
              <a:t>‹#›</a:t>
            </a:fld>
            <a:endParaRPr lang="en-GB"/>
          </a:p>
        </p:txBody>
      </p:sp>
      <p:sp>
        <p:nvSpPr>
          <p:cNvPr id="3" name="Title 2">
            <a:extLst>
              <a:ext uri="{FF2B5EF4-FFF2-40B4-BE49-F238E27FC236}">
                <a16:creationId xmlns:a16="http://schemas.microsoft.com/office/drawing/2014/main" id="{BAFBACB1-948D-4AB1-AE55-0308D5A44E6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548236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FC18ACAB-7C19-3077-FD2C-35CA3AFB4A12}"/>
              </a:ext>
            </a:extLst>
          </p:cNvPr>
          <p:cNvSpPr>
            <a:spLocks noGrp="1"/>
          </p:cNvSpPr>
          <p:nvPr>
            <p:ph type="ftr" sz="quarter" idx="3"/>
          </p:nvPr>
        </p:nvSpPr>
        <p:spPr>
          <a:xfrm>
            <a:off x="898524" y="6561492"/>
            <a:ext cx="9468675" cy="123111"/>
          </a:xfrm>
          <a:prstGeom prst="rect">
            <a:avLst/>
          </a:prstGeom>
        </p:spPr>
        <p:txBody>
          <a:bodyPr vert="horz" wrap="square" lIns="0" tIns="0" rIns="0" bIns="0" rtlCol="0" anchor="ctr">
            <a:spAutoFit/>
          </a:bodyPr>
          <a:lstStyle>
            <a:lvl1pPr algn="l">
              <a:defRPr sz="800">
                <a:solidFill>
                  <a:schemeClr val="tx1"/>
                </a:solidFill>
              </a:defRPr>
            </a:lvl1pPr>
          </a:lstStyle>
          <a:p>
            <a:r>
              <a:rPr lang="en-GB"/>
              <a:t>The Greater Gola Landscape - Future for Forests, People, and Biodiversity</a:t>
            </a:r>
          </a:p>
        </p:txBody>
      </p:sp>
      <p:sp>
        <p:nvSpPr>
          <p:cNvPr id="7" name="Slide Number Placeholder 5">
            <a:extLst>
              <a:ext uri="{FF2B5EF4-FFF2-40B4-BE49-F238E27FC236}">
                <a16:creationId xmlns:a16="http://schemas.microsoft.com/office/drawing/2014/main" id="{D91A36E2-D5F0-9CED-77F9-28DFFFE18BE4}"/>
              </a:ext>
            </a:extLst>
          </p:cNvPr>
          <p:cNvSpPr>
            <a:spLocks noGrp="1"/>
          </p:cNvSpPr>
          <p:nvPr>
            <p:ph type="sldNum" sz="quarter" idx="4"/>
          </p:nvPr>
        </p:nvSpPr>
        <p:spPr>
          <a:xfrm>
            <a:off x="10546883" y="6561492"/>
            <a:ext cx="735480" cy="123111"/>
          </a:xfrm>
          <a:prstGeom prst="rect">
            <a:avLst/>
          </a:prstGeom>
        </p:spPr>
        <p:txBody>
          <a:bodyPr vert="horz" wrap="square" lIns="0" tIns="0" rIns="0" bIns="0" rtlCol="0" anchor="ctr">
            <a:spAutoFit/>
          </a:bodyPr>
          <a:lstStyle>
            <a:lvl1pPr algn="r">
              <a:defRPr sz="800">
                <a:solidFill>
                  <a:schemeClr val="tx1"/>
                </a:solidFill>
              </a:defRPr>
            </a:lvl1pPr>
          </a:lstStyle>
          <a:p>
            <a:fld id="{6139BFAE-67AB-46BF-8C52-659FB5DFC59A}" type="slidenum">
              <a:rPr lang="en-GB" smtClean="0"/>
              <a:pPr/>
              <a:t>‹#›</a:t>
            </a:fld>
            <a:r>
              <a:rPr lang="en-GB"/>
              <a:t> </a:t>
            </a:r>
          </a:p>
        </p:txBody>
      </p:sp>
      <p:cxnSp>
        <p:nvCxnSpPr>
          <p:cNvPr id="8" name="Straight Connector 7">
            <a:extLst>
              <a:ext uri="{FF2B5EF4-FFF2-40B4-BE49-F238E27FC236}">
                <a16:creationId xmlns:a16="http://schemas.microsoft.com/office/drawing/2014/main" id="{1904C8E6-AA61-84F9-8DEE-26ED4252D807}"/>
              </a:ext>
            </a:extLst>
          </p:cNvPr>
          <p:cNvCxnSpPr>
            <a:cxnSpLocks/>
          </p:cNvCxnSpPr>
          <p:nvPr userDrawn="1"/>
        </p:nvCxnSpPr>
        <p:spPr>
          <a:xfrm>
            <a:off x="898524" y="6416672"/>
            <a:ext cx="103838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647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7406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0861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32048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1644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9174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4621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Contents List">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2790476-19AD-4112-9385-8D35F54FDF1E}"/>
              </a:ext>
            </a:extLst>
          </p:cNvPr>
          <p:cNvSpPr>
            <a:spLocks noGrp="1"/>
          </p:cNvSpPr>
          <p:nvPr>
            <p:ph type="body" sz="quarter" idx="10"/>
          </p:nvPr>
        </p:nvSpPr>
        <p:spPr>
          <a:xfrm>
            <a:off x="917575" y="1350962"/>
            <a:ext cx="9921875" cy="4606925"/>
          </a:xfrm>
        </p:spPr>
        <p:txBody>
          <a:bodyPr numCol="2" spcCol="828000">
            <a:noAutofit/>
          </a:bodyPr>
          <a:lstStyle>
            <a:lvl1pPr marL="432000" indent="-432000">
              <a:lnSpc>
                <a:spcPts val="2000"/>
              </a:lnSpc>
              <a:spcBef>
                <a:spcPts val="2000"/>
              </a:spcBef>
              <a:buFont typeface="+mj-lt"/>
              <a:buAutoNum type="arabicPeriod"/>
              <a:defRPr sz="1700">
                <a:solidFill>
                  <a:schemeClr val="tx1"/>
                </a:solidFill>
              </a:defRPr>
            </a:lvl1pPr>
            <a:lvl2pPr marL="685800" indent="-228600">
              <a:spcBef>
                <a:spcPts val="0"/>
              </a:spcBef>
              <a:buFont typeface="Arial" panose="020B0604020202020204" pitchFamily="34" charset="0"/>
              <a:buChar cha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3" name="Footer Placeholder 2">
            <a:extLst>
              <a:ext uri="{FF2B5EF4-FFF2-40B4-BE49-F238E27FC236}">
                <a16:creationId xmlns:a16="http://schemas.microsoft.com/office/drawing/2014/main" id="{2A132AB7-6FCC-4EB2-9F22-62FC420D1483}"/>
              </a:ext>
            </a:extLst>
          </p:cNvPr>
          <p:cNvSpPr>
            <a:spLocks noGrp="1"/>
          </p:cNvSpPr>
          <p:nvPr>
            <p:ph type="ftr" sz="quarter" idx="11"/>
          </p:nvPr>
        </p:nvSpPr>
        <p:spPr/>
        <p:txBody>
          <a:bodyPr/>
          <a:lstStyle/>
          <a:p>
            <a:r>
              <a:rPr lang="en-GB"/>
              <a:t>The Greater Gola Landscape - Future for Forests, People, and Biodiversity</a:t>
            </a:r>
          </a:p>
        </p:txBody>
      </p:sp>
      <p:sp>
        <p:nvSpPr>
          <p:cNvPr id="4" name="Slide Number Placeholder 3">
            <a:extLst>
              <a:ext uri="{FF2B5EF4-FFF2-40B4-BE49-F238E27FC236}">
                <a16:creationId xmlns:a16="http://schemas.microsoft.com/office/drawing/2014/main" id="{4719F348-D766-4FA3-8236-27599262126E}"/>
              </a:ext>
            </a:extLst>
          </p:cNvPr>
          <p:cNvSpPr>
            <a:spLocks noGrp="1"/>
          </p:cNvSpPr>
          <p:nvPr>
            <p:ph type="sldNum" sz="quarter" idx="12"/>
          </p:nvPr>
        </p:nvSpPr>
        <p:spPr/>
        <p:txBody>
          <a:bodyPr/>
          <a:lstStyle/>
          <a:p>
            <a:fld id="{6139BFAE-67AB-46BF-8C52-659FB5DFC59A}" type="slidenum">
              <a:rPr lang="en-GB" smtClean="0"/>
              <a:pPr/>
              <a:t>‹#›</a:t>
            </a:fld>
            <a:endParaRPr lang="en-GB"/>
          </a:p>
        </p:txBody>
      </p:sp>
      <p:sp>
        <p:nvSpPr>
          <p:cNvPr id="5" name="Title 4">
            <a:extLst>
              <a:ext uri="{FF2B5EF4-FFF2-40B4-BE49-F238E27FC236}">
                <a16:creationId xmlns:a16="http://schemas.microsoft.com/office/drawing/2014/main" id="{88D4EF34-BE81-43C4-80DB-CF1AA20F2E7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184899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94202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3"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03362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34919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80535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2603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or Summar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D04F5F8-06A3-4760-8440-8EF847348333}"/>
              </a:ext>
            </a:extLst>
          </p:cNvPr>
          <p:cNvSpPr>
            <a:spLocks noGrp="1"/>
          </p:cNvSpPr>
          <p:nvPr>
            <p:ph type="ftr" sz="quarter" idx="10"/>
          </p:nvPr>
        </p:nvSpPr>
        <p:spPr/>
        <p:txBody>
          <a:bodyPr/>
          <a:lstStyle/>
          <a:p>
            <a:r>
              <a:rPr lang="en-GB"/>
              <a:t>The Greater Gola Landscape - Future for Forests, People, and Biodiversity</a:t>
            </a:r>
          </a:p>
        </p:txBody>
      </p:sp>
      <p:sp>
        <p:nvSpPr>
          <p:cNvPr id="4" name="Slide Number Placeholder 3">
            <a:extLst>
              <a:ext uri="{FF2B5EF4-FFF2-40B4-BE49-F238E27FC236}">
                <a16:creationId xmlns:a16="http://schemas.microsoft.com/office/drawing/2014/main" id="{6F68A819-DB22-48CF-B353-B2E4F589514B}"/>
              </a:ext>
            </a:extLst>
          </p:cNvPr>
          <p:cNvSpPr>
            <a:spLocks noGrp="1"/>
          </p:cNvSpPr>
          <p:nvPr>
            <p:ph type="sldNum" sz="quarter" idx="11"/>
          </p:nvPr>
        </p:nvSpPr>
        <p:spPr/>
        <p:txBody>
          <a:bodyPr/>
          <a:lstStyle/>
          <a:p>
            <a:fld id="{6139BFAE-67AB-46BF-8C52-659FB5DFC59A}" type="slidenum">
              <a:rPr lang="en-GB" smtClean="0"/>
              <a:pPr/>
              <a:t>‹#›</a:t>
            </a:fld>
            <a:endParaRPr lang="en-GB"/>
          </a:p>
        </p:txBody>
      </p:sp>
      <p:sp>
        <p:nvSpPr>
          <p:cNvPr id="9" name="Text Placeholder 8">
            <a:extLst>
              <a:ext uri="{FF2B5EF4-FFF2-40B4-BE49-F238E27FC236}">
                <a16:creationId xmlns:a16="http://schemas.microsoft.com/office/drawing/2014/main" id="{1C253587-EA4F-4B53-95C0-9238376E7666}"/>
              </a:ext>
            </a:extLst>
          </p:cNvPr>
          <p:cNvSpPr>
            <a:spLocks noGrp="1"/>
          </p:cNvSpPr>
          <p:nvPr>
            <p:ph type="body" sz="quarter" idx="15"/>
          </p:nvPr>
        </p:nvSpPr>
        <p:spPr>
          <a:xfrm>
            <a:off x="917575" y="1350962"/>
            <a:ext cx="4733925" cy="46069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a:extLst>
              <a:ext uri="{FF2B5EF4-FFF2-40B4-BE49-F238E27FC236}">
                <a16:creationId xmlns:a16="http://schemas.microsoft.com/office/drawing/2014/main" id="{BC80E9DD-0F6D-4FF7-9AE1-799D0166AD7E}"/>
              </a:ext>
            </a:extLst>
          </p:cNvPr>
          <p:cNvSpPr>
            <a:spLocks noGrp="1"/>
          </p:cNvSpPr>
          <p:nvPr>
            <p:ph type="body" sz="quarter" idx="16"/>
          </p:nvPr>
        </p:nvSpPr>
        <p:spPr>
          <a:xfrm>
            <a:off x="6096001" y="1350963"/>
            <a:ext cx="4733925" cy="46069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798A3225-3EAD-4E2D-B6B7-E5D6DC403E6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98373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Bottom banner">
            <a:extLst>
              <a:ext uri="{FF2B5EF4-FFF2-40B4-BE49-F238E27FC236}">
                <a16:creationId xmlns:a16="http://schemas.microsoft.com/office/drawing/2014/main" id="{822FDF54-6E10-4081-8F4F-58FA6D5FB55B}"/>
              </a:ext>
            </a:extLst>
          </p:cNvPr>
          <p:cNvSpPr/>
          <p:nvPr userDrawn="1"/>
        </p:nvSpPr>
        <p:spPr>
          <a:xfrm>
            <a:off x="0" y="6413500"/>
            <a:ext cx="12180889" cy="444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2E5CE909-4F2B-484B-83AB-17BB688C9EEE}"/>
              </a:ext>
            </a:extLst>
          </p:cNvPr>
          <p:cNvPicPr>
            <a:picLocks noChangeAspect="1"/>
          </p:cNvPicPr>
          <p:nvPr userDrawn="1"/>
        </p:nvPicPr>
        <p:blipFill>
          <a:blip r:embed="rId3"/>
          <a:stretch>
            <a:fillRect/>
          </a:stretch>
        </p:blipFill>
        <p:spPr>
          <a:xfrm>
            <a:off x="10848689" y="450000"/>
            <a:ext cx="900000" cy="900000"/>
          </a:xfrm>
          <a:prstGeom prst="rect">
            <a:avLst/>
          </a:prstGeom>
        </p:spPr>
      </p:pic>
      <p:sp>
        <p:nvSpPr>
          <p:cNvPr id="8" name="Footer Placeholder 7">
            <a:extLst>
              <a:ext uri="{FF2B5EF4-FFF2-40B4-BE49-F238E27FC236}">
                <a16:creationId xmlns:a16="http://schemas.microsoft.com/office/drawing/2014/main" id="{F5C2EDA4-77FD-43A4-9B4E-55C91939949E}"/>
              </a:ext>
            </a:extLst>
          </p:cNvPr>
          <p:cNvSpPr>
            <a:spLocks noGrp="1"/>
          </p:cNvSpPr>
          <p:nvPr>
            <p:ph type="ftr" sz="quarter" idx="10"/>
          </p:nvPr>
        </p:nvSpPr>
        <p:spPr/>
        <p:txBody>
          <a:bodyPr/>
          <a:lstStyle/>
          <a:p>
            <a:r>
              <a:rPr lang="en-GB"/>
              <a:t>The Greater Gola Landscape - Future for Forests, People, and Biodiversity</a:t>
            </a:r>
          </a:p>
        </p:txBody>
      </p:sp>
      <p:sp>
        <p:nvSpPr>
          <p:cNvPr id="9" name="Slide Number Placeholder 8">
            <a:extLst>
              <a:ext uri="{FF2B5EF4-FFF2-40B4-BE49-F238E27FC236}">
                <a16:creationId xmlns:a16="http://schemas.microsoft.com/office/drawing/2014/main" id="{DDB7A62C-5D24-48DA-875B-59083FACA6A6}"/>
              </a:ext>
            </a:extLst>
          </p:cNvPr>
          <p:cNvSpPr>
            <a:spLocks noGrp="1"/>
          </p:cNvSpPr>
          <p:nvPr>
            <p:ph type="sldNum" sz="quarter" idx="11"/>
          </p:nvPr>
        </p:nvSpPr>
        <p:spPr/>
        <p:txBody>
          <a:bodyPr/>
          <a:lstStyle/>
          <a:p>
            <a:fld id="{6139BFAE-67AB-46BF-8C52-659FB5DFC59A}" type="slidenum">
              <a:rPr lang="en-GB" smtClean="0"/>
              <a:pPr/>
              <a:t>‹#›</a:t>
            </a:fld>
            <a:endParaRPr lang="en-GB"/>
          </a:p>
        </p:txBody>
      </p:sp>
      <p:sp>
        <p:nvSpPr>
          <p:cNvPr id="2" name="Title 1">
            <a:extLst>
              <a:ext uri="{FF2B5EF4-FFF2-40B4-BE49-F238E27FC236}">
                <a16:creationId xmlns:a16="http://schemas.microsoft.com/office/drawing/2014/main" id="{09EFF7AA-73D7-4BF2-9B64-5A45858C8D6D}"/>
              </a:ext>
            </a:extLst>
          </p:cNvPr>
          <p:cNvSpPr>
            <a:spLocks noGrp="1"/>
          </p:cNvSpPr>
          <p:nvPr>
            <p:ph type="title" hasCustomPrompt="1"/>
          </p:nvPr>
        </p:nvSpPr>
        <p:spPr>
          <a:xfrm>
            <a:off x="917575" y="895051"/>
            <a:ext cx="4470401" cy="2533950"/>
          </a:xfrm>
          <a:solidFill>
            <a:schemeClr val="accent3">
              <a:alpha val="80000"/>
            </a:schemeClr>
          </a:solidFill>
        </p:spPr>
        <p:txBody>
          <a:bodyPr wrap="square" lIns="450000" tIns="446400" rIns="450000" bIns="450000" anchor="t" anchorCtr="0">
            <a:noAutofit/>
          </a:bodyPr>
          <a:lstStyle>
            <a:lvl1pPr algn="l">
              <a:defRPr sz="3600" b="0">
                <a:solidFill>
                  <a:schemeClr val="bg1"/>
                </a:solidFill>
              </a:defRPr>
            </a:lvl1pPr>
          </a:lstStyle>
          <a:p>
            <a:r>
              <a:rPr lang="en-GB"/>
              <a:t>Move, resize and recolour</a:t>
            </a:r>
          </a:p>
        </p:txBody>
      </p:sp>
    </p:spTree>
    <p:extLst>
      <p:ext uri="{BB962C8B-B14F-4D97-AF65-F5344CB8AC3E}">
        <p14:creationId xmlns:p14="http://schemas.microsoft.com/office/powerpoint/2010/main" val="3335982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D04F5F8-06A3-4760-8440-8EF847348333}"/>
              </a:ext>
            </a:extLst>
          </p:cNvPr>
          <p:cNvSpPr>
            <a:spLocks noGrp="1"/>
          </p:cNvSpPr>
          <p:nvPr>
            <p:ph type="ftr" sz="quarter" idx="10"/>
          </p:nvPr>
        </p:nvSpPr>
        <p:spPr/>
        <p:txBody>
          <a:bodyPr/>
          <a:lstStyle/>
          <a:p>
            <a:r>
              <a:rPr lang="en-GB"/>
              <a:t>The Greater Gola Landscape - Future for Forests, People, and Biodiversity</a:t>
            </a:r>
          </a:p>
        </p:txBody>
      </p:sp>
      <p:sp>
        <p:nvSpPr>
          <p:cNvPr id="4" name="Slide Number Placeholder 3">
            <a:extLst>
              <a:ext uri="{FF2B5EF4-FFF2-40B4-BE49-F238E27FC236}">
                <a16:creationId xmlns:a16="http://schemas.microsoft.com/office/drawing/2014/main" id="{6F68A819-DB22-48CF-B353-B2E4F589514B}"/>
              </a:ext>
            </a:extLst>
          </p:cNvPr>
          <p:cNvSpPr>
            <a:spLocks noGrp="1"/>
          </p:cNvSpPr>
          <p:nvPr>
            <p:ph type="sldNum" sz="quarter" idx="11"/>
          </p:nvPr>
        </p:nvSpPr>
        <p:spPr/>
        <p:txBody>
          <a:bodyPr/>
          <a:lstStyle/>
          <a:p>
            <a:fld id="{6139BFAE-67AB-46BF-8C52-659FB5DFC59A}" type="slidenum">
              <a:rPr lang="en-GB" smtClean="0"/>
              <a:pPr/>
              <a:t>‹#›</a:t>
            </a:fld>
            <a:endParaRPr lang="en-GB"/>
          </a:p>
        </p:txBody>
      </p:sp>
      <p:sp>
        <p:nvSpPr>
          <p:cNvPr id="6" name="Content Placeholder 5">
            <a:extLst>
              <a:ext uri="{FF2B5EF4-FFF2-40B4-BE49-F238E27FC236}">
                <a16:creationId xmlns:a16="http://schemas.microsoft.com/office/drawing/2014/main" id="{D4BFE5EE-588E-4B10-BFAD-10F13DDF7ECC}"/>
              </a:ext>
            </a:extLst>
          </p:cNvPr>
          <p:cNvSpPr>
            <a:spLocks noGrp="1"/>
          </p:cNvSpPr>
          <p:nvPr>
            <p:ph sz="quarter" idx="12"/>
          </p:nvPr>
        </p:nvSpPr>
        <p:spPr>
          <a:xfrm>
            <a:off x="917575" y="1350963"/>
            <a:ext cx="9921875" cy="4606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6D878507-6D68-4310-9880-50DA1BD9B8A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749439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D04F5F8-06A3-4760-8440-8EF847348333}"/>
              </a:ext>
            </a:extLst>
          </p:cNvPr>
          <p:cNvSpPr>
            <a:spLocks noGrp="1"/>
          </p:cNvSpPr>
          <p:nvPr>
            <p:ph type="ftr" sz="quarter" idx="10"/>
          </p:nvPr>
        </p:nvSpPr>
        <p:spPr/>
        <p:txBody>
          <a:bodyPr/>
          <a:lstStyle/>
          <a:p>
            <a:r>
              <a:rPr lang="en-GB"/>
              <a:t>The Greater Gola Landscape - Future for Forests, People, and Biodiversity</a:t>
            </a:r>
          </a:p>
        </p:txBody>
      </p:sp>
      <p:sp>
        <p:nvSpPr>
          <p:cNvPr id="4" name="Slide Number Placeholder 3">
            <a:extLst>
              <a:ext uri="{FF2B5EF4-FFF2-40B4-BE49-F238E27FC236}">
                <a16:creationId xmlns:a16="http://schemas.microsoft.com/office/drawing/2014/main" id="{6F68A819-DB22-48CF-B353-B2E4F589514B}"/>
              </a:ext>
            </a:extLst>
          </p:cNvPr>
          <p:cNvSpPr>
            <a:spLocks noGrp="1"/>
          </p:cNvSpPr>
          <p:nvPr>
            <p:ph type="sldNum" sz="quarter" idx="11"/>
          </p:nvPr>
        </p:nvSpPr>
        <p:spPr/>
        <p:txBody>
          <a:bodyPr/>
          <a:lstStyle/>
          <a:p>
            <a:fld id="{6139BFAE-67AB-46BF-8C52-659FB5DFC59A}" type="slidenum">
              <a:rPr lang="en-GB" smtClean="0"/>
              <a:pPr/>
              <a:t>‹#›</a:t>
            </a:fld>
            <a:endParaRPr lang="en-GB"/>
          </a:p>
        </p:txBody>
      </p:sp>
      <p:sp>
        <p:nvSpPr>
          <p:cNvPr id="6" name="Content Placeholder 5">
            <a:extLst>
              <a:ext uri="{FF2B5EF4-FFF2-40B4-BE49-F238E27FC236}">
                <a16:creationId xmlns:a16="http://schemas.microsoft.com/office/drawing/2014/main" id="{D4BFE5EE-588E-4B10-BFAD-10F13DDF7ECC}"/>
              </a:ext>
            </a:extLst>
          </p:cNvPr>
          <p:cNvSpPr>
            <a:spLocks noGrp="1"/>
          </p:cNvSpPr>
          <p:nvPr>
            <p:ph sz="quarter" idx="12"/>
          </p:nvPr>
        </p:nvSpPr>
        <p:spPr>
          <a:xfrm>
            <a:off x="917575" y="1350962"/>
            <a:ext cx="4733925" cy="4606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5">
            <a:extLst>
              <a:ext uri="{FF2B5EF4-FFF2-40B4-BE49-F238E27FC236}">
                <a16:creationId xmlns:a16="http://schemas.microsoft.com/office/drawing/2014/main" id="{E536A0E8-1E3D-4593-BB94-45D3542E311F}"/>
              </a:ext>
            </a:extLst>
          </p:cNvPr>
          <p:cNvSpPr>
            <a:spLocks noGrp="1"/>
          </p:cNvSpPr>
          <p:nvPr>
            <p:ph sz="quarter" idx="14"/>
          </p:nvPr>
        </p:nvSpPr>
        <p:spPr>
          <a:xfrm>
            <a:off x="6096000" y="1350962"/>
            <a:ext cx="4743450" cy="46069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C85E23A0-A4DF-401D-BF3A-5B65864E9829}"/>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79364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Bulle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B7934F-7DE4-40E4-971C-C269987F80FD}"/>
              </a:ext>
            </a:extLst>
          </p:cNvPr>
          <p:cNvSpPr>
            <a:spLocks noGrp="1"/>
          </p:cNvSpPr>
          <p:nvPr>
            <p:ph type="body" sz="quarter" idx="10"/>
          </p:nvPr>
        </p:nvSpPr>
        <p:spPr>
          <a:xfrm>
            <a:off x="917575" y="1350963"/>
            <a:ext cx="9921875" cy="4606925"/>
          </a:xfrm>
        </p:spPr>
        <p:txBody>
          <a:bodyPr/>
          <a:lstStyle>
            <a:lvl1pPr>
              <a:lnSpc>
                <a:spcPts val="4400"/>
              </a:lnSpc>
              <a:defRPr sz="3500"/>
            </a:lvl1pPr>
            <a:lvl2pPr>
              <a:lnSpc>
                <a:spcPts val="4400"/>
              </a:lnSpc>
              <a:defRPr sz="3500"/>
            </a:lvl2pPr>
            <a:lvl3pPr>
              <a:lnSpc>
                <a:spcPts val="4400"/>
              </a:lnSpc>
              <a:defRPr sz="3500"/>
            </a:lvl3pPr>
            <a:lvl4pPr>
              <a:lnSpc>
                <a:spcPts val="4400"/>
              </a:lnSpc>
              <a:defRPr sz="3500"/>
            </a:lvl4pPr>
            <a:lvl5pPr>
              <a:lnSpc>
                <a:spcPts val="4400"/>
              </a:lnSpc>
              <a:defRPr sz="3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2">
            <a:extLst>
              <a:ext uri="{FF2B5EF4-FFF2-40B4-BE49-F238E27FC236}">
                <a16:creationId xmlns:a16="http://schemas.microsoft.com/office/drawing/2014/main" id="{FB42556D-D31F-42A8-A2BB-2D51C6FC9840}"/>
              </a:ext>
            </a:extLst>
          </p:cNvPr>
          <p:cNvSpPr>
            <a:spLocks noGrp="1"/>
          </p:cNvSpPr>
          <p:nvPr>
            <p:ph type="ftr" sz="quarter" idx="11"/>
          </p:nvPr>
        </p:nvSpPr>
        <p:spPr/>
        <p:txBody>
          <a:bodyPr/>
          <a:lstStyle/>
          <a:p>
            <a:r>
              <a:rPr lang="en-GB"/>
              <a:t>The Greater Gola Landscape - Future for Forests, People, and Biodiversity</a:t>
            </a:r>
          </a:p>
        </p:txBody>
      </p:sp>
      <p:sp>
        <p:nvSpPr>
          <p:cNvPr id="5" name="Slide Number Placeholder 4">
            <a:extLst>
              <a:ext uri="{FF2B5EF4-FFF2-40B4-BE49-F238E27FC236}">
                <a16:creationId xmlns:a16="http://schemas.microsoft.com/office/drawing/2014/main" id="{88C5AF4F-C828-4001-8910-62011C1483D1}"/>
              </a:ext>
            </a:extLst>
          </p:cNvPr>
          <p:cNvSpPr>
            <a:spLocks noGrp="1"/>
          </p:cNvSpPr>
          <p:nvPr>
            <p:ph type="sldNum" sz="quarter" idx="12"/>
          </p:nvPr>
        </p:nvSpPr>
        <p:spPr/>
        <p:txBody>
          <a:bodyPr/>
          <a:lstStyle/>
          <a:p>
            <a:fld id="{6139BFAE-67AB-46BF-8C52-659FB5DFC59A}" type="slidenum">
              <a:rPr lang="en-GB" smtClean="0"/>
              <a:pPr/>
              <a:t>‹#›</a:t>
            </a:fld>
            <a:endParaRPr lang="en-GB"/>
          </a:p>
        </p:txBody>
      </p:sp>
      <p:sp>
        <p:nvSpPr>
          <p:cNvPr id="4" name="Title 3">
            <a:extLst>
              <a:ext uri="{FF2B5EF4-FFF2-40B4-BE49-F238E27FC236}">
                <a16:creationId xmlns:a16="http://schemas.microsoft.com/office/drawing/2014/main" id="{8A6750B9-3508-4DA1-88C0-1AEE5017AE7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39896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sert Table">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53CF1D2A-C09F-487F-996F-7DB7D30623EE}"/>
              </a:ext>
            </a:extLst>
          </p:cNvPr>
          <p:cNvSpPr>
            <a:spLocks noGrp="1"/>
          </p:cNvSpPr>
          <p:nvPr>
            <p:ph type="tbl" sz="quarter" idx="10"/>
          </p:nvPr>
        </p:nvSpPr>
        <p:spPr>
          <a:xfrm>
            <a:off x="917575" y="1350963"/>
            <a:ext cx="9921875" cy="4606925"/>
          </a:xfrm>
        </p:spPr>
        <p:txBody>
          <a:bodyPr/>
          <a:lstStyle/>
          <a:p>
            <a:r>
              <a:rPr lang="en-US"/>
              <a:t>Click icon to add table</a:t>
            </a:r>
            <a:endParaRPr lang="en-GB"/>
          </a:p>
        </p:txBody>
      </p:sp>
      <p:sp>
        <p:nvSpPr>
          <p:cNvPr id="5" name="Footer Placeholder 4">
            <a:extLst>
              <a:ext uri="{FF2B5EF4-FFF2-40B4-BE49-F238E27FC236}">
                <a16:creationId xmlns:a16="http://schemas.microsoft.com/office/drawing/2014/main" id="{9ADF2333-5DB4-414C-89F8-DF7D57DF65F6}"/>
              </a:ext>
            </a:extLst>
          </p:cNvPr>
          <p:cNvSpPr>
            <a:spLocks noGrp="1"/>
          </p:cNvSpPr>
          <p:nvPr>
            <p:ph type="ftr" sz="quarter" idx="11"/>
          </p:nvPr>
        </p:nvSpPr>
        <p:spPr/>
        <p:txBody>
          <a:bodyPr/>
          <a:lstStyle/>
          <a:p>
            <a:r>
              <a:rPr lang="en-GB"/>
              <a:t>The Greater Gola Landscape - Future for Forests, People, and Biodiversity</a:t>
            </a:r>
          </a:p>
        </p:txBody>
      </p:sp>
      <p:sp>
        <p:nvSpPr>
          <p:cNvPr id="8" name="Slide Number Placeholder 7">
            <a:extLst>
              <a:ext uri="{FF2B5EF4-FFF2-40B4-BE49-F238E27FC236}">
                <a16:creationId xmlns:a16="http://schemas.microsoft.com/office/drawing/2014/main" id="{032F9492-EDC0-472C-A744-608051831CA9}"/>
              </a:ext>
            </a:extLst>
          </p:cNvPr>
          <p:cNvSpPr>
            <a:spLocks noGrp="1"/>
          </p:cNvSpPr>
          <p:nvPr>
            <p:ph type="sldNum" sz="quarter" idx="12"/>
          </p:nvPr>
        </p:nvSpPr>
        <p:spPr/>
        <p:txBody>
          <a:bodyPr/>
          <a:lstStyle/>
          <a:p>
            <a:fld id="{6139BFAE-67AB-46BF-8C52-659FB5DFC59A}" type="slidenum">
              <a:rPr lang="en-GB" smtClean="0"/>
              <a:pPr/>
              <a:t>‹#›</a:t>
            </a:fld>
            <a:endParaRPr lang="en-GB"/>
          </a:p>
        </p:txBody>
      </p:sp>
      <p:sp>
        <p:nvSpPr>
          <p:cNvPr id="3" name="Title 2">
            <a:extLst>
              <a:ext uri="{FF2B5EF4-FFF2-40B4-BE49-F238E27FC236}">
                <a16:creationId xmlns:a16="http://schemas.microsoft.com/office/drawing/2014/main" id="{67E84A15-38E6-424B-B1C2-BF244CA2E9E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7196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Oval 8" hidden="1">
            <a:extLst>
              <a:ext uri="{FF2B5EF4-FFF2-40B4-BE49-F238E27FC236}">
                <a16:creationId xmlns:a16="http://schemas.microsoft.com/office/drawing/2014/main" id="{D968145F-0175-48A6-A10F-FF5D0225A809}"/>
              </a:ext>
            </a:extLst>
          </p:cNvPr>
          <p:cNvSpPr>
            <a:spLocks noChangeAspect="1"/>
          </p:cNvSpPr>
          <p:nvPr userDrawn="1"/>
        </p:nvSpPr>
        <p:spPr>
          <a:xfrm>
            <a:off x="0" y="0"/>
            <a:ext cx="918000" cy="91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D3E3C183-E44B-4911-8CD0-AE8C31282682}"/>
              </a:ext>
            </a:extLst>
          </p:cNvPr>
          <p:cNvSpPr>
            <a:spLocks noGrp="1"/>
          </p:cNvSpPr>
          <p:nvPr>
            <p:ph type="title"/>
          </p:nvPr>
        </p:nvSpPr>
        <p:spPr>
          <a:xfrm>
            <a:off x="898525" y="497909"/>
            <a:ext cx="8960970" cy="484748"/>
          </a:xfrm>
          <a:prstGeom prst="rect">
            <a:avLst/>
          </a:prstGeom>
        </p:spPr>
        <p:txBody>
          <a:bodyPr vert="horz" lIns="0" tIns="0" rIns="0" bIns="0" rtlCol="0" anchor="ctr">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8DB8DBB-1426-4B64-A02A-C2D5FB3A4FAC}"/>
              </a:ext>
            </a:extLst>
          </p:cNvPr>
          <p:cNvSpPr>
            <a:spLocks noGrp="1"/>
          </p:cNvSpPr>
          <p:nvPr>
            <p:ph type="body" idx="1"/>
          </p:nvPr>
        </p:nvSpPr>
        <p:spPr>
          <a:xfrm>
            <a:off x="898525" y="1350963"/>
            <a:ext cx="4746625" cy="460692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AB896DBB-2C4F-44E2-8DF9-1461A1D37801}"/>
              </a:ext>
            </a:extLst>
          </p:cNvPr>
          <p:cNvSpPr>
            <a:spLocks noGrp="1"/>
          </p:cNvSpPr>
          <p:nvPr>
            <p:ph type="ftr" sz="quarter" idx="3"/>
          </p:nvPr>
        </p:nvSpPr>
        <p:spPr>
          <a:xfrm>
            <a:off x="898524" y="6561492"/>
            <a:ext cx="9468675" cy="123111"/>
          </a:xfrm>
          <a:prstGeom prst="rect">
            <a:avLst/>
          </a:prstGeom>
        </p:spPr>
        <p:txBody>
          <a:bodyPr vert="horz" wrap="square" lIns="0" tIns="0" rIns="0" bIns="0" rtlCol="0" anchor="ctr">
            <a:spAutoFit/>
          </a:bodyPr>
          <a:lstStyle>
            <a:lvl1pPr algn="l">
              <a:defRPr sz="800">
                <a:solidFill>
                  <a:schemeClr val="tx1"/>
                </a:solidFill>
              </a:defRPr>
            </a:lvl1pPr>
          </a:lstStyle>
          <a:p>
            <a:r>
              <a:rPr lang="en-GB"/>
              <a:t>The Greater Gola Landscape - Future for Forests, People, and Biodiversity</a:t>
            </a:r>
          </a:p>
        </p:txBody>
      </p:sp>
      <p:sp>
        <p:nvSpPr>
          <p:cNvPr id="6" name="Slide Number Placeholder 5">
            <a:extLst>
              <a:ext uri="{FF2B5EF4-FFF2-40B4-BE49-F238E27FC236}">
                <a16:creationId xmlns:a16="http://schemas.microsoft.com/office/drawing/2014/main" id="{F38DFFB2-A371-4D2E-BCBF-62AB10EEA0D8}"/>
              </a:ext>
            </a:extLst>
          </p:cNvPr>
          <p:cNvSpPr>
            <a:spLocks noGrp="1"/>
          </p:cNvSpPr>
          <p:nvPr>
            <p:ph type="sldNum" sz="quarter" idx="4"/>
          </p:nvPr>
        </p:nvSpPr>
        <p:spPr>
          <a:xfrm>
            <a:off x="10546883" y="6561492"/>
            <a:ext cx="735480" cy="123111"/>
          </a:xfrm>
          <a:prstGeom prst="rect">
            <a:avLst/>
          </a:prstGeom>
        </p:spPr>
        <p:txBody>
          <a:bodyPr vert="horz" wrap="square" lIns="0" tIns="0" rIns="0" bIns="0" rtlCol="0" anchor="ctr">
            <a:spAutoFit/>
          </a:bodyPr>
          <a:lstStyle>
            <a:lvl1pPr algn="r">
              <a:defRPr sz="800">
                <a:solidFill>
                  <a:schemeClr val="tx1"/>
                </a:solidFill>
              </a:defRPr>
            </a:lvl1pPr>
          </a:lstStyle>
          <a:p>
            <a:fld id="{6139BFAE-67AB-46BF-8C52-659FB5DFC59A}" type="slidenum">
              <a:rPr lang="en-GB" smtClean="0"/>
              <a:pPr/>
              <a:t>‹#›</a:t>
            </a:fld>
            <a:r>
              <a:rPr lang="en-GB"/>
              <a:t> </a:t>
            </a:r>
          </a:p>
        </p:txBody>
      </p:sp>
      <p:cxnSp>
        <p:nvCxnSpPr>
          <p:cNvPr id="11" name="Straight Connector 10">
            <a:extLst>
              <a:ext uri="{FF2B5EF4-FFF2-40B4-BE49-F238E27FC236}">
                <a16:creationId xmlns:a16="http://schemas.microsoft.com/office/drawing/2014/main" id="{ECBA2087-38D1-4162-99FB-B74AD115FEF7}"/>
              </a:ext>
            </a:extLst>
          </p:cNvPr>
          <p:cNvCxnSpPr>
            <a:cxnSpLocks/>
          </p:cNvCxnSpPr>
          <p:nvPr userDrawn="1"/>
        </p:nvCxnSpPr>
        <p:spPr>
          <a:xfrm>
            <a:off x="898524" y="6416672"/>
            <a:ext cx="103838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25mm" hidden="1">
            <a:extLst>
              <a:ext uri="{FF2B5EF4-FFF2-40B4-BE49-F238E27FC236}">
                <a16:creationId xmlns:a16="http://schemas.microsoft.com/office/drawing/2014/main" id="{3554CECB-4E9B-40CC-B2D9-CCC1E6F934E1}"/>
              </a:ext>
            </a:extLst>
          </p:cNvPr>
          <p:cNvSpPr>
            <a:spLocks noChangeAspect="1"/>
          </p:cNvSpPr>
          <p:nvPr userDrawn="1"/>
        </p:nvSpPr>
        <p:spPr>
          <a:xfrm>
            <a:off x="10839506" y="3201218"/>
            <a:ext cx="900000" cy="90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12.5mm" hidden="1">
            <a:extLst>
              <a:ext uri="{FF2B5EF4-FFF2-40B4-BE49-F238E27FC236}">
                <a16:creationId xmlns:a16="http://schemas.microsoft.com/office/drawing/2014/main" id="{75D87079-FD4F-47E9-9179-4420E3EFDA60}"/>
              </a:ext>
            </a:extLst>
          </p:cNvPr>
          <p:cNvSpPr>
            <a:spLocks noChangeAspect="1"/>
          </p:cNvSpPr>
          <p:nvPr userDrawn="1"/>
        </p:nvSpPr>
        <p:spPr>
          <a:xfrm>
            <a:off x="11742000" y="3426218"/>
            <a:ext cx="450000" cy="45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25mm" hidden="1">
            <a:extLst>
              <a:ext uri="{FF2B5EF4-FFF2-40B4-BE49-F238E27FC236}">
                <a16:creationId xmlns:a16="http://schemas.microsoft.com/office/drawing/2014/main" id="{153FDA77-B644-48F3-AD43-FB179D831945}"/>
              </a:ext>
            </a:extLst>
          </p:cNvPr>
          <p:cNvSpPr>
            <a:spLocks noChangeAspect="1"/>
          </p:cNvSpPr>
          <p:nvPr userDrawn="1"/>
        </p:nvSpPr>
        <p:spPr>
          <a:xfrm>
            <a:off x="9637" y="3201218"/>
            <a:ext cx="900000" cy="90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25mm" hidden="1">
            <a:extLst>
              <a:ext uri="{FF2B5EF4-FFF2-40B4-BE49-F238E27FC236}">
                <a16:creationId xmlns:a16="http://schemas.microsoft.com/office/drawing/2014/main" id="{46117726-9C2C-49F1-B234-1DD74EBC19A0}"/>
              </a:ext>
            </a:extLst>
          </p:cNvPr>
          <p:cNvSpPr>
            <a:spLocks noChangeAspect="1"/>
          </p:cNvSpPr>
          <p:nvPr userDrawn="1"/>
        </p:nvSpPr>
        <p:spPr>
          <a:xfrm>
            <a:off x="0" y="5958000"/>
            <a:ext cx="900000" cy="90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12.5mm" hidden="1">
            <a:extLst>
              <a:ext uri="{FF2B5EF4-FFF2-40B4-BE49-F238E27FC236}">
                <a16:creationId xmlns:a16="http://schemas.microsoft.com/office/drawing/2014/main" id="{75A86159-EF3E-4C3F-8A7C-694461BCC864}"/>
              </a:ext>
            </a:extLst>
          </p:cNvPr>
          <p:cNvSpPr>
            <a:spLocks noChangeAspect="1"/>
          </p:cNvSpPr>
          <p:nvPr userDrawn="1"/>
        </p:nvSpPr>
        <p:spPr>
          <a:xfrm>
            <a:off x="0" y="3426218"/>
            <a:ext cx="450000" cy="45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RSPB brandmark">
            <a:extLst>
              <a:ext uri="{FF2B5EF4-FFF2-40B4-BE49-F238E27FC236}">
                <a16:creationId xmlns:a16="http://schemas.microsoft.com/office/drawing/2014/main" id="{D4D184FA-3D48-9048-8D2D-7FFA97A0F625}"/>
              </a:ext>
            </a:extLst>
          </p:cNvPr>
          <p:cNvPicPr>
            <a:picLocks noChangeAspect="1"/>
          </p:cNvPicPr>
          <p:nvPr userDrawn="1"/>
        </p:nvPicPr>
        <p:blipFill>
          <a:blip r:embed="rId25">
            <a:alphaModFix/>
          </a:blip>
          <a:stretch>
            <a:fillRect/>
          </a:stretch>
        </p:blipFill>
        <p:spPr>
          <a:xfrm>
            <a:off x="10848689" y="450000"/>
            <a:ext cx="900000" cy="900000"/>
          </a:xfrm>
          <a:prstGeom prst="rect">
            <a:avLst/>
          </a:prstGeom>
        </p:spPr>
      </p:pic>
    </p:spTree>
    <p:extLst>
      <p:ext uri="{BB962C8B-B14F-4D97-AF65-F5344CB8AC3E}">
        <p14:creationId xmlns:p14="http://schemas.microsoft.com/office/powerpoint/2010/main" val="199380101"/>
      </p:ext>
    </p:extLst>
  </p:cSld>
  <p:clrMap bg1="lt1" tx1="dk1" bg2="lt2" tx2="dk2" accent1="accent1" accent2="accent2" accent3="accent3" accent4="accent4" accent5="accent5" accent6="accent6" hlink="hlink" folHlink="folHlink"/>
  <p:sldLayoutIdLst>
    <p:sldLayoutId id="2147483649" r:id="rId1"/>
    <p:sldLayoutId id="2147483681" r:id="rId2"/>
    <p:sldLayoutId id="2147483662" r:id="rId3"/>
    <p:sldLayoutId id="2147483679" r:id="rId4"/>
    <p:sldLayoutId id="2147483651" r:id="rId5"/>
    <p:sldLayoutId id="2147483674" r:id="rId6"/>
    <p:sldLayoutId id="2147483677" r:id="rId7"/>
    <p:sldLayoutId id="2147483665" r:id="rId8"/>
    <p:sldLayoutId id="2147483671" r:id="rId9"/>
    <p:sldLayoutId id="2147483666" r:id="rId10"/>
    <p:sldLayoutId id="2147483667" r:id="rId11"/>
    <p:sldLayoutId id="2147483668" r:id="rId12"/>
    <p:sldLayoutId id="2147483670" r:id="rId13"/>
    <p:sldLayoutId id="2147483669" r:id="rId14"/>
    <p:sldLayoutId id="2147483672" r:id="rId15"/>
    <p:sldLayoutId id="2147483673" r:id="rId16"/>
    <p:sldLayoutId id="2147483675" r:id="rId17"/>
    <p:sldLayoutId id="2147483682" r:id="rId18"/>
    <p:sldLayoutId id="2147483683" r:id="rId19"/>
    <p:sldLayoutId id="2147483684" r:id="rId20"/>
    <p:sldLayoutId id="2147483676" r:id="rId21"/>
    <p:sldLayoutId id="2147483654" r:id="rId22"/>
    <p:sldLayoutId id="2147483680" r:id="rId23"/>
  </p:sldLayoutIdLst>
  <p:hf hdr="0" dt="0"/>
  <p:txStyles>
    <p:titleStyle>
      <a:lvl1pPr algn="l" defTabSz="914400" rtl="0" eaLnBrk="1" latinLnBrk="0" hangingPunct="1">
        <a:lnSpc>
          <a:spcPct val="10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ts val="2000"/>
        </a:lnSpc>
        <a:spcBef>
          <a:spcPts val="2000"/>
        </a:spcBef>
        <a:buSzPct val="10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ts val="2000"/>
        </a:lnSpc>
        <a:spcBef>
          <a:spcPts val="2000"/>
        </a:spcBef>
        <a:buSzPct val="100000"/>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ts val="2000"/>
        </a:lnSpc>
        <a:spcBef>
          <a:spcPts val="2000"/>
        </a:spcBef>
        <a:buSzPct val="10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ts val="2000"/>
        </a:lnSpc>
        <a:spcBef>
          <a:spcPts val="2000"/>
        </a:spcBef>
        <a:buSzPct val="10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ts val="2000"/>
        </a:lnSpc>
        <a:spcBef>
          <a:spcPts val="2000"/>
        </a:spcBef>
        <a:buSzPct val="100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568" userDrawn="1">
          <p15:clr>
            <a:srgbClr val="F26B43"/>
          </p15:clr>
        </p15:guide>
        <p15:guide id="4" pos="3560" userDrawn="1">
          <p15:clr>
            <a:srgbClr val="F26B43"/>
          </p15:clr>
        </p15:guide>
        <p15:guide id="5" pos="3840" userDrawn="1">
          <p15:clr>
            <a:srgbClr val="F26B43"/>
          </p15:clr>
        </p15:guide>
        <p15:guide id="6" pos="6828" userDrawn="1">
          <p15:clr>
            <a:srgbClr val="F26B43"/>
          </p15:clr>
        </p15:guide>
        <p15:guide id="7" orient="horz" userDrawn="1">
          <p15:clr>
            <a:srgbClr val="F26B43"/>
          </p15:clr>
        </p15:guide>
        <p15:guide id="8" orient="horz" pos="4320" userDrawn="1">
          <p15:clr>
            <a:srgbClr val="F26B43"/>
          </p15:clr>
        </p15:guide>
        <p15:guide id="9" orient="horz" pos="280" userDrawn="1">
          <p15:clr>
            <a:srgbClr val="F26B43"/>
          </p15:clr>
        </p15:guide>
        <p15:guide id="10" orient="horz" pos="4040" userDrawn="1">
          <p15:clr>
            <a:srgbClr val="F26B43"/>
          </p15:clr>
        </p15:guide>
        <p15:guide id="11" orient="horz" pos="566" userDrawn="1">
          <p15:clr>
            <a:srgbClr val="F26B43"/>
          </p15:clr>
        </p15:guide>
        <p15:guide id="12" pos="7107" userDrawn="1">
          <p15:clr>
            <a:srgbClr val="F26B43"/>
          </p15:clr>
        </p15:guide>
        <p15:guide id="13" pos="7395" userDrawn="1">
          <p15:clr>
            <a:srgbClr val="F26B43"/>
          </p15:clr>
        </p15:guide>
        <p15:guide id="14" pos="284" userDrawn="1">
          <p15:clr>
            <a:srgbClr val="F26B43"/>
          </p15:clr>
        </p15:guide>
        <p15:guide id="15" orient="horz" pos="3753" userDrawn="1">
          <p15:clr>
            <a:srgbClr val="F26B43"/>
          </p15:clr>
        </p15:guide>
        <p15:guide id="16" orient="horz" pos="851" userDrawn="1">
          <p15:clr>
            <a:srgbClr val="F26B43"/>
          </p15:clr>
        </p15:guide>
        <p15:guide id="17" orient="horz" pos="2160" userDrawn="1">
          <p15:clr>
            <a:srgbClr val="FBAE4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11/20/2025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9109642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0.jpeg"/><Relationship Id="rId1" Type="http://schemas.openxmlformats.org/officeDocument/2006/relationships/slideLayout" Target="../slideLayouts/slideLayout5.xml"/><Relationship Id="rId5" Type="http://schemas.openxmlformats.org/officeDocument/2006/relationships/image" Target="../media/image15.emf"/><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3.png"/><Relationship Id="rId3" Type="http://schemas.openxmlformats.org/officeDocument/2006/relationships/image" Target="../media/image31.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3.xml"/><Relationship Id="rId16" Type="http://schemas.openxmlformats.org/officeDocument/2006/relationships/chart" Target="../charts/chart1.xml"/><Relationship Id="rId1" Type="http://schemas.openxmlformats.org/officeDocument/2006/relationships/slideLayout" Target="../slideLayouts/slideLayout30.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15.emf"/><Relationship Id="rId10" Type="http://schemas.openxmlformats.org/officeDocument/2006/relationships/image" Target="../media/image37.svg"/><Relationship Id="rId4" Type="http://schemas.microsoft.com/office/2007/relationships/hdphoto" Target="../media/hdphoto3.wdp"/><Relationship Id="rId9" Type="http://schemas.openxmlformats.org/officeDocument/2006/relationships/image" Target="../media/image36.png"/><Relationship Id="rId14"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1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39.svg"/><Relationship Id="rId17" Type="http://schemas.openxmlformats.org/officeDocument/2006/relationships/image" Target="../media/image55.jpeg"/><Relationship Id="rId2" Type="http://schemas.openxmlformats.org/officeDocument/2006/relationships/notesSlide" Target="../notesSlides/notesSlide7.xml"/><Relationship Id="rId16" Type="http://schemas.openxmlformats.org/officeDocument/2006/relationships/image" Target="../media/image54.jpeg"/><Relationship Id="rId1" Type="http://schemas.openxmlformats.org/officeDocument/2006/relationships/slideLayout" Target="../slideLayouts/slideLayout30.xml"/><Relationship Id="rId6" Type="http://schemas.openxmlformats.org/officeDocument/2006/relationships/image" Target="../media/image51.svg"/><Relationship Id="rId11" Type="http://schemas.openxmlformats.org/officeDocument/2006/relationships/image" Target="../media/image38.png"/><Relationship Id="rId5" Type="http://schemas.openxmlformats.org/officeDocument/2006/relationships/image" Target="../media/image50.png"/><Relationship Id="rId15" Type="http://schemas.openxmlformats.org/officeDocument/2006/relationships/image" Target="../media/image15.emf"/><Relationship Id="rId10" Type="http://schemas.openxmlformats.org/officeDocument/2006/relationships/image" Target="../media/image33.svg"/><Relationship Id="rId4" Type="http://schemas.openxmlformats.org/officeDocument/2006/relationships/image" Target="../media/image49.svg"/><Relationship Id="rId9" Type="http://schemas.openxmlformats.org/officeDocument/2006/relationships/image" Target="../media/image32.png"/><Relationship Id="rId14" Type="http://schemas.openxmlformats.org/officeDocument/2006/relationships/image" Target="../media/image14.svg"/></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5.emf"/><Relationship Id="rId5" Type="http://schemas.openxmlformats.org/officeDocument/2006/relationships/image" Target="../media/image14.sv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svg"/><Relationship Id="rId12"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60.png"/><Relationship Id="rId11" Type="http://schemas.openxmlformats.org/officeDocument/2006/relationships/image" Target="../media/image14.svg"/><Relationship Id="rId5" Type="http://schemas.openxmlformats.org/officeDocument/2006/relationships/image" Target="../media/image59.svg"/><Relationship Id="rId10" Type="http://schemas.openxmlformats.org/officeDocument/2006/relationships/image" Target="../media/image13.png"/><Relationship Id="rId4" Type="http://schemas.openxmlformats.org/officeDocument/2006/relationships/image" Target="../media/image58.png"/><Relationship Id="rId9" Type="http://schemas.openxmlformats.org/officeDocument/2006/relationships/image" Target="../media/image63.svg"/></Relationships>
</file>

<file path=ppt/slides/_rels/slide18.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jpeg"/><Relationship Id="rId3" Type="http://schemas.openxmlformats.org/officeDocument/2006/relationships/image" Target="../media/image64.jpe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notesSlide" Target="../notesSlides/notesSlide10.xml"/><Relationship Id="rId1" Type="http://schemas.openxmlformats.org/officeDocument/2006/relationships/slideLayout" Target="../slideLayouts/slideLayout30.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48.png"/><Relationship Id="rId10" Type="http://schemas.openxmlformats.org/officeDocument/2006/relationships/image" Target="../media/image70.svg"/><Relationship Id="rId4" Type="http://schemas.openxmlformats.org/officeDocument/2006/relationships/image" Target="../media/image65.jpeg"/><Relationship Id="rId9" Type="http://schemas.openxmlformats.org/officeDocument/2006/relationships/image" Target="../media/image69.png"/></Relationships>
</file>

<file path=ppt/slides/_rels/slide1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74.jpe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75.jpe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15.emf"/></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15.emf"/><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76.jpeg"/><Relationship Id="rId7" Type="http://schemas.openxmlformats.org/officeDocument/2006/relationships/image" Target="../media/image14.sv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13.png"/><Relationship Id="rId5" Type="http://schemas.openxmlformats.org/officeDocument/2006/relationships/image" Target="../media/image49.sv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48.png"/><Relationship Id="rId7" Type="http://schemas.openxmlformats.org/officeDocument/2006/relationships/image" Target="../media/image15.emf"/><Relationship Id="rId2" Type="http://schemas.openxmlformats.org/officeDocument/2006/relationships/notesSlide" Target="../notesSlides/notesSlide13.xml"/><Relationship Id="rId1" Type="http://schemas.openxmlformats.org/officeDocument/2006/relationships/slideLayout" Target="../slideLayouts/slideLayout30.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79.jpeg"/><Relationship Id="rId4" Type="http://schemas.openxmlformats.org/officeDocument/2006/relationships/image" Target="../media/image49.svg"/><Relationship Id="rId9" Type="http://schemas.openxmlformats.org/officeDocument/2006/relationships/image" Target="../media/image78.jpeg"/></Relationships>
</file>

<file path=ppt/slides/_rels/slide22.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48.png"/><Relationship Id="rId7" Type="http://schemas.openxmlformats.org/officeDocument/2006/relationships/image" Target="../media/image15.emf"/><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49.svg"/></Relationships>
</file>

<file path=ppt/slides/_rels/slide23.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89.png"/><Relationship Id="rId3" Type="http://schemas.openxmlformats.org/officeDocument/2006/relationships/image" Target="../media/image48.png"/><Relationship Id="rId7" Type="http://schemas.openxmlformats.org/officeDocument/2006/relationships/image" Target="../media/image83.png"/><Relationship Id="rId12" Type="http://schemas.openxmlformats.org/officeDocument/2006/relationships/image" Target="../media/image88.svg"/><Relationship Id="rId17" Type="http://schemas.openxmlformats.org/officeDocument/2006/relationships/image" Target="../media/image15.emf"/><Relationship Id="rId2" Type="http://schemas.openxmlformats.org/officeDocument/2006/relationships/notesSlide" Target="../notesSlides/notesSlide15.xml"/><Relationship Id="rId16" Type="http://schemas.openxmlformats.org/officeDocument/2006/relationships/image" Target="../media/image91.svg"/><Relationship Id="rId1" Type="http://schemas.openxmlformats.org/officeDocument/2006/relationships/slideLayout" Target="../slideLayouts/slideLayout30.xml"/><Relationship Id="rId6" Type="http://schemas.openxmlformats.org/officeDocument/2006/relationships/image" Target="../media/image82.svg"/><Relationship Id="rId11" Type="http://schemas.openxmlformats.org/officeDocument/2006/relationships/image" Target="../media/image87.png"/><Relationship Id="rId5" Type="http://schemas.openxmlformats.org/officeDocument/2006/relationships/image" Target="../media/image81.png"/><Relationship Id="rId15" Type="http://schemas.openxmlformats.org/officeDocument/2006/relationships/image" Target="../media/image13.png"/><Relationship Id="rId10" Type="http://schemas.openxmlformats.org/officeDocument/2006/relationships/image" Target="../media/image86.svg"/><Relationship Id="rId4" Type="http://schemas.openxmlformats.org/officeDocument/2006/relationships/image" Target="../media/image66.svg"/><Relationship Id="rId9" Type="http://schemas.openxmlformats.org/officeDocument/2006/relationships/image" Target="../media/image85.png"/><Relationship Id="rId14" Type="http://schemas.openxmlformats.org/officeDocument/2006/relationships/image" Target="../media/image90.svg"/></Relationships>
</file>

<file path=ppt/slides/_rels/slide24.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svg"/><Relationship Id="rId3" Type="http://schemas.openxmlformats.org/officeDocument/2006/relationships/image" Target="../media/image92.jpeg"/><Relationship Id="rId7" Type="http://schemas.openxmlformats.org/officeDocument/2006/relationships/image" Target="../media/image96.svg"/><Relationship Id="rId12" Type="http://schemas.openxmlformats.org/officeDocument/2006/relationships/image" Target="../media/image101.png"/><Relationship Id="rId2" Type="http://schemas.openxmlformats.org/officeDocument/2006/relationships/notesSlide" Target="../notesSlides/notesSlide16.xml"/><Relationship Id="rId16" Type="http://schemas.openxmlformats.org/officeDocument/2006/relationships/image" Target="../media/image15.emf"/><Relationship Id="rId1" Type="http://schemas.openxmlformats.org/officeDocument/2006/relationships/slideLayout" Target="../slideLayouts/slideLayout5.xml"/><Relationship Id="rId6" Type="http://schemas.openxmlformats.org/officeDocument/2006/relationships/image" Target="../media/image95.png"/><Relationship Id="rId11" Type="http://schemas.openxmlformats.org/officeDocument/2006/relationships/image" Target="../media/image100.svg"/><Relationship Id="rId5" Type="http://schemas.openxmlformats.org/officeDocument/2006/relationships/image" Target="../media/image94.svg"/><Relationship Id="rId15" Type="http://schemas.openxmlformats.org/officeDocument/2006/relationships/image" Target="../media/image14.sv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svg"/><Relationship Id="rId14"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48.png"/><Relationship Id="rId7"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microsoft.com/office/2007/relationships/hdphoto" Target="../media/hdphoto4.wdp"/><Relationship Id="rId5" Type="http://schemas.openxmlformats.org/officeDocument/2006/relationships/image" Target="../media/image103.png"/><Relationship Id="rId4" Type="http://schemas.openxmlformats.org/officeDocument/2006/relationships/image" Target="../media/image66.svg"/><Relationship Id="rId9" Type="http://schemas.openxmlformats.org/officeDocument/2006/relationships/image" Target="../media/image15.emf"/></Relationships>
</file>

<file path=ppt/slides/_rels/slide2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5.emf"/><Relationship Id="rId5" Type="http://schemas.openxmlformats.org/officeDocument/2006/relationships/image" Target="../media/image14.sv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5.emf"/><Relationship Id="rId5" Type="http://schemas.openxmlformats.org/officeDocument/2006/relationships/image" Target="../media/image14.sv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15.emf"/><Relationship Id="rId5" Type="http://schemas.openxmlformats.org/officeDocument/2006/relationships/image" Target="../media/image14.sv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5.emf"/><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diagramColors" Target="../diagrams/colors1.xml"/><Relationship Id="rId11" Type="http://schemas.openxmlformats.org/officeDocument/2006/relationships/image" Target="../media/image21.png"/><Relationship Id="rId5" Type="http://schemas.openxmlformats.org/officeDocument/2006/relationships/diagramQuickStyle" Target="../diagrams/quickStyle1.xml"/><Relationship Id="rId10" Type="http://schemas.openxmlformats.org/officeDocument/2006/relationships/image" Target="../media/image20.jpeg"/><Relationship Id="rId4" Type="http://schemas.openxmlformats.org/officeDocument/2006/relationships/diagramLayout" Target="../diagrams/layout1.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gif"/><Relationship Id="rId7" Type="http://schemas.openxmlformats.org/officeDocument/2006/relationships/image" Target="../media/image15.emf"/><Relationship Id="rId2" Type="http://schemas.openxmlformats.org/officeDocument/2006/relationships/image" Target="../media/image22.gif"/><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7.jpeg"/><Relationship Id="rId7" Type="http://schemas.openxmlformats.org/officeDocument/2006/relationships/image" Target="../media/image13.png"/><Relationship Id="rId2" Type="http://schemas.openxmlformats.org/officeDocument/2006/relationships/image" Target="../media/image26.jpeg"/><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a:t>The Greater Gola Landscape - Future for Forests, People, and Biodiversity</a:t>
            </a:r>
          </a:p>
        </p:txBody>
      </p:sp>
      <p:sp>
        <p:nvSpPr>
          <p:cNvPr id="3" name="Title 2"/>
          <p:cNvSpPr>
            <a:spLocks noGrp="1"/>
          </p:cNvSpPr>
          <p:nvPr>
            <p:ph type="ctrTitle"/>
          </p:nvPr>
        </p:nvSpPr>
        <p:spPr/>
        <p:txBody>
          <a:bodyPr/>
          <a:lstStyle/>
          <a:p>
            <a:endParaRPr lang="en-US"/>
          </a:p>
        </p:txBody>
      </p:sp>
      <p:sp>
        <p:nvSpPr>
          <p:cNvPr id="4" name="Slide Number Placeholder 3"/>
          <p:cNvSpPr>
            <a:spLocks noGrp="1"/>
          </p:cNvSpPr>
          <p:nvPr>
            <p:ph type="sldNum" sz="quarter" idx="11"/>
          </p:nvPr>
        </p:nvSpPr>
        <p:spPr/>
        <p:txBody>
          <a:bodyPr/>
          <a:lstStyle/>
          <a:p>
            <a:fld id="{6139BFAE-67AB-46BF-8C52-659FB5DFC59A}" type="slidenum">
              <a:rPr lang="en-GB" smtClean="0"/>
              <a:pPr/>
              <a:t>1</a:t>
            </a:fld>
            <a:r>
              <a:rPr lang="en-GB"/>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58" y="-28389"/>
            <a:ext cx="12191695" cy="6900848"/>
          </a:xfrm>
          <a:prstGeom prst="rect">
            <a:avLst/>
          </a:prstGeom>
        </p:spPr>
      </p:pic>
      <p:pic>
        <p:nvPicPr>
          <p:cNvPr id="12" name="Picture 11"/>
          <p:cNvPicPr>
            <a:picLocks noChangeAspect="1"/>
          </p:cNvPicPr>
          <p:nvPr/>
        </p:nvPicPr>
        <p:blipFill>
          <a:blip r:embed="rId3"/>
          <a:stretch>
            <a:fillRect/>
          </a:stretch>
        </p:blipFill>
        <p:spPr>
          <a:xfrm>
            <a:off x="5692316" y="84575"/>
            <a:ext cx="1079086" cy="1085182"/>
          </a:xfrm>
          <a:prstGeom prst="rect">
            <a:avLst/>
          </a:prstGeom>
        </p:spPr>
      </p:pic>
      <p:sp>
        <p:nvSpPr>
          <p:cNvPr id="13" name="TextBox 9"/>
          <p:cNvSpPr txBox="1"/>
          <p:nvPr/>
        </p:nvSpPr>
        <p:spPr>
          <a:xfrm>
            <a:off x="2588105" y="1465608"/>
            <a:ext cx="7069999" cy="923330"/>
          </a:xfrm>
          <a:prstGeom prst="rect">
            <a:avLst/>
          </a:prstGeom>
        </p:spPr>
        <p:txBody>
          <a:bodyPr lIns="0" tIns="0" rIns="0" bIns="0" rtlCol="0" anchor="t">
            <a:spAutoFit/>
          </a:bodyPr>
          <a:lstStyle/>
          <a:p>
            <a:pPr algn="ctr">
              <a:lnSpc>
                <a:spcPts val="3640"/>
              </a:lnSpc>
            </a:pPr>
            <a:r>
              <a:rPr lang="en-US" sz="2400" b="1" dirty="0">
                <a:solidFill>
                  <a:schemeClr val="bg1"/>
                </a:solidFill>
                <a:latin typeface="+mj-lt"/>
                <a:ea typeface="Montserrat Ultra-Bold" panose="00000900000000000000"/>
                <a:cs typeface="Montserrat Ultra-Bold" panose="00000900000000000000"/>
                <a:sym typeface="Montserrat Ultra-Bold" panose="00000900000000000000"/>
              </a:rPr>
              <a:t>COMMUNITY AND CONSERVATION FOREST IN THE GOLA RAINFOREST</a:t>
            </a:r>
          </a:p>
        </p:txBody>
      </p:sp>
      <p:sp>
        <p:nvSpPr>
          <p:cNvPr id="14" name="TextBox 12"/>
          <p:cNvSpPr txBox="1"/>
          <p:nvPr/>
        </p:nvSpPr>
        <p:spPr>
          <a:xfrm>
            <a:off x="3368119" y="2487569"/>
            <a:ext cx="5727479" cy="718145"/>
          </a:xfrm>
          <a:prstGeom prst="rect">
            <a:avLst/>
          </a:prstGeom>
        </p:spPr>
        <p:txBody>
          <a:bodyPr lIns="0" tIns="0" rIns="0" bIns="0" rtlCol="0" anchor="t">
            <a:spAutoFit/>
          </a:bodyPr>
          <a:lstStyle/>
          <a:p>
            <a:pPr algn="ctr">
              <a:lnSpc>
                <a:spcPts val="2800"/>
              </a:lnSpc>
              <a:spcBef>
                <a:spcPct val="0"/>
              </a:spcBef>
            </a:pPr>
            <a:r>
              <a:rPr lang="en-US" sz="2800" b="1" dirty="0">
                <a:solidFill>
                  <a:srgbClr val="FFFF00"/>
                </a:solidFill>
                <a:ea typeface="Montserrat"/>
                <a:cs typeface="Arial" panose="020B0604020202020204" pitchFamily="34" charset="0"/>
                <a:sym typeface="Montserrat"/>
              </a:rPr>
              <a:t>Meeting in Liberia, November 3rd,  2025</a:t>
            </a:r>
          </a:p>
        </p:txBody>
      </p:sp>
      <p:sp>
        <p:nvSpPr>
          <p:cNvPr id="15" name="TextBox 11"/>
          <p:cNvSpPr txBox="1"/>
          <p:nvPr/>
        </p:nvSpPr>
        <p:spPr>
          <a:xfrm>
            <a:off x="3539219" y="3664120"/>
            <a:ext cx="5167770" cy="1095813"/>
          </a:xfrm>
          <a:prstGeom prst="rect">
            <a:avLst/>
          </a:prstGeom>
        </p:spPr>
        <p:txBody>
          <a:bodyPr wrap="square" lIns="0" tIns="0" rIns="0" bIns="0" rtlCol="0" anchor="t">
            <a:spAutoFit/>
          </a:bodyPr>
          <a:lstStyle/>
          <a:p>
            <a:pPr algn="ctr">
              <a:lnSpc>
                <a:spcPts val="2800"/>
              </a:lnSpc>
              <a:spcBef>
                <a:spcPct val="0"/>
              </a:spcBef>
            </a:pPr>
            <a:r>
              <a:rPr lang="en-US" sz="3200" b="1" dirty="0">
                <a:solidFill>
                  <a:schemeClr val="bg1"/>
                </a:solidFill>
                <a:latin typeface="+mj-lt"/>
                <a:ea typeface="Montserrat"/>
                <a:cs typeface="Arial" panose="020B0604020202020204" pitchFamily="34" charset="0"/>
                <a:sym typeface="Montserrat"/>
              </a:rPr>
              <a:t>Presented by: </a:t>
            </a:r>
          </a:p>
          <a:p>
            <a:pPr algn="ctr">
              <a:lnSpc>
                <a:spcPts val="2800"/>
              </a:lnSpc>
              <a:spcBef>
                <a:spcPct val="0"/>
              </a:spcBef>
            </a:pPr>
            <a:r>
              <a:rPr lang="en-US" sz="3200" b="1" dirty="0" err="1">
                <a:solidFill>
                  <a:schemeClr val="bg1"/>
                </a:solidFill>
                <a:latin typeface="+mj-lt"/>
                <a:ea typeface="Montserrat"/>
                <a:cs typeface="Arial" panose="020B0604020202020204" pitchFamily="34" charset="0"/>
                <a:sym typeface="Montserrat"/>
              </a:rPr>
              <a:t>Fomba</a:t>
            </a:r>
            <a:r>
              <a:rPr lang="en-US" sz="3200" b="1" dirty="0">
                <a:solidFill>
                  <a:schemeClr val="bg1"/>
                </a:solidFill>
                <a:latin typeface="+mj-lt"/>
                <a:ea typeface="Montserrat"/>
                <a:cs typeface="Arial" panose="020B0604020202020204" pitchFamily="34" charset="0"/>
                <a:sym typeface="Montserrat"/>
              </a:rPr>
              <a:t> A. </a:t>
            </a:r>
            <a:r>
              <a:rPr lang="en-US" sz="3200" b="1" dirty="0" err="1">
                <a:solidFill>
                  <a:schemeClr val="bg1"/>
                </a:solidFill>
                <a:latin typeface="+mj-lt"/>
                <a:ea typeface="Montserrat"/>
                <a:cs typeface="Arial" panose="020B0604020202020204" pitchFamily="34" charset="0"/>
                <a:sym typeface="Montserrat"/>
              </a:rPr>
              <a:t>Kanneh</a:t>
            </a:r>
            <a:endParaRPr lang="en-US" sz="3200" b="1" dirty="0">
              <a:solidFill>
                <a:schemeClr val="bg1"/>
              </a:solidFill>
              <a:latin typeface="+mj-lt"/>
              <a:ea typeface="Montserrat"/>
              <a:cs typeface="Arial" panose="020B0604020202020204" pitchFamily="34" charset="0"/>
              <a:sym typeface="Montserrat"/>
            </a:endParaRPr>
          </a:p>
          <a:p>
            <a:pPr algn="ctr">
              <a:lnSpc>
                <a:spcPts val="2800"/>
              </a:lnSpc>
              <a:spcBef>
                <a:spcPct val="0"/>
              </a:spcBef>
            </a:pPr>
            <a:r>
              <a:rPr lang="en-US" sz="3200" b="1" dirty="0">
                <a:solidFill>
                  <a:schemeClr val="bg1"/>
                </a:solidFill>
                <a:latin typeface="+mj-lt"/>
                <a:ea typeface="Montserrat"/>
                <a:cs typeface="Arial" panose="020B0604020202020204" pitchFamily="34" charset="0"/>
                <a:sym typeface="Montserrat"/>
              </a:rPr>
              <a:t>MOE/Gola</a:t>
            </a:r>
          </a:p>
        </p:txBody>
      </p:sp>
    </p:spTree>
    <p:extLst>
      <p:ext uri="{BB962C8B-B14F-4D97-AF65-F5344CB8AC3E}">
        <p14:creationId xmlns:p14="http://schemas.microsoft.com/office/powerpoint/2010/main" val="387547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8E2B524-66E4-FA88-BDAD-F2D8E1EB34B5}"/>
              </a:ext>
            </a:extLst>
          </p:cNvPr>
          <p:cNvSpPr>
            <a:spLocks noGrp="1"/>
          </p:cNvSpPr>
          <p:nvPr>
            <p:ph type="ftr" sz="quarter" idx="10"/>
          </p:nvPr>
        </p:nvSpPr>
        <p:spPr/>
        <p:txBody>
          <a:bodyPr/>
          <a:lstStyle/>
          <a:p>
            <a:r>
              <a:rPr lang="en-GB"/>
              <a:t>The Greater Gola Landscape - Future for Forests, People, and Biodiversity</a:t>
            </a:r>
          </a:p>
        </p:txBody>
      </p:sp>
      <p:sp>
        <p:nvSpPr>
          <p:cNvPr id="3" name="Slide Number Placeholder 2">
            <a:extLst>
              <a:ext uri="{FF2B5EF4-FFF2-40B4-BE49-F238E27FC236}">
                <a16:creationId xmlns:a16="http://schemas.microsoft.com/office/drawing/2014/main" id="{4C748A9C-7BF4-C84B-65F0-04E5AABBCAD2}"/>
              </a:ext>
            </a:extLst>
          </p:cNvPr>
          <p:cNvSpPr>
            <a:spLocks noGrp="1"/>
          </p:cNvSpPr>
          <p:nvPr>
            <p:ph type="sldNum" sz="quarter" idx="11"/>
          </p:nvPr>
        </p:nvSpPr>
        <p:spPr/>
        <p:txBody>
          <a:bodyPr/>
          <a:lstStyle/>
          <a:p>
            <a:fld id="{6139BFAE-67AB-46BF-8C52-659FB5DFC59A}" type="slidenum">
              <a:rPr lang="en-GB" smtClean="0"/>
              <a:pPr/>
              <a:t>10</a:t>
            </a:fld>
            <a:endParaRPr lang="en-GB"/>
          </a:p>
        </p:txBody>
      </p:sp>
      <p:sp>
        <p:nvSpPr>
          <p:cNvPr id="4" name="Title 3">
            <a:extLst>
              <a:ext uri="{FF2B5EF4-FFF2-40B4-BE49-F238E27FC236}">
                <a16:creationId xmlns:a16="http://schemas.microsoft.com/office/drawing/2014/main" id="{D85D1776-CC64-FEA0-32E1-58EF79567AD0}"/>
              </a:ext>
            </a:extLst>
          </p:cNvPr>
          <p:cNvSpPr>
            <a:spLocks noGrp="1"/>
          </p:cNvSpPr>
          <p:nvPr>
            <p:ph type="title"/>
          </p:nvPr>
        </p:nvSpPr>
        <p:spPr>
          <a:xfrm>
            <a:off x="917575" y="895050"/>
            <a:ext cx="7238873" cy="4663068"/>
          </a:xfrm>
        </p:spPr>
        <p:txBody>
          <a:bodyPr/>
          <a:lstStyle/>
          <a:p>
            <a:pPr>
              <a:lnSpc>
                <a:spcPct val="120000"/>
              </a:lnSpc>
              <a:spcBef>
                <a:spcPts val="0"/>
              </a:spcBef>
            </a:pPr>
            <a:r>
              <a:rPr lang="en-US" b="1" dirty="0"/>
              <a:t>Climate</a:t>
            </a:r>
            <a:br>
              <a:rPr lang="en-US" b="1" dirty="0"/>
            </a:br>
            <a:endParaRPr lang="en-US" b="1" dirty="0"/>
          </a:p>
        </p:txBody>
      </p:sp>
      <p:sp>
        <p:nvSpPr>
          <p:cNvPr id="5" name="TextBox 4">
            <a:extLst>
              <a:ext uri="{FF2B5EF4-FFF2-40B4-BE49-F238E27FC236}">
                <a16:creationId xmlns:a16="http://schemas.microsoft.com/office/drawing/2014/main" id="{F3D65FE8-5FFE-993D-1B8A-5471EA576438}"/>
              </a:ext>
            </a:extLst>
          </p:cNvPr>
          <p:cNvSpPr txBox="1"/>
          <p:nvPr/>
        </p:nvSpPr>
        <p:spPr>
          <a:xfrm>
            <a:off x="1238026" y="2066036"/>
            <a:ext cx="6625814" cy="2716256"/>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dirty="0">
                <a:solidFill>
                  <a:schemeClr val="bg1"/>
                </a:solidFill>
              </a:rPr>
              <a:t>The project ensures around 19 million </a:t>
            </a:r>
            <a:r>
              <a:rPr lang="en-US" dirty="0" err="1">
                <a:solidFill>
                  <a:schemeClr val="bg1"/>
                </a:solidFill>
              </a:rPr>
              <a:t>tonnes</a:t>
            </a:r>
            <a:r>
              <a:rPr lang="en-US" dirty="0">
                <a:solidFill>
                  <a:schemeClr val="bg1"/>
                </a:solidFill>
              </a:rPr>
              <a:t> of carbon remain locked within Gola’s forests and safeguarded through sustainable management.</a:t>
            </a:r>
          </a:p>
          <a:p>
            <a:pPr marL="285750" indent="-285750">
              <a:lnSpc>
                <a:spcPct val="120000"/>
              </a:lnSpc>
              <a:buFont typeface="Arial" panose="020B0604020202020204" pitchFamily="34" charset="0"/>
              <a:buChar char="•"/>
            </a:pPr>
            <a:r>
              <a:rPr lang="en-US" dirty="0">
                <a:solidFill>
                  <a:schemeClr val="bg1"/>
                </a:solidFill>
              </a:rPr>
              <a:t>50+ forest rangers trained in surveillance and law enforcement protect the park from illegal human activities.</a:t>
            </a:r>
          </a:p>
          <a:p>
            <a:pPr marL="285750" indent="-285750">
              <a:lnSpc>
                <a:spcPct val="120000"/>
              </a:lnSpc>
              <a:buFont typeface="Arial" panose="020B0604020202020204" pitchFamily="34" charset="0"/>
              <a:buChar char="•"/>
            </a:pPr>
            <a:r>
              <a:rPr lang="en-US" dirty="0">
                <a:solidFill>
                  <a:schemeClr val="bg1"/>
                </a:solidFill>
              </a:rPr>
              <a:t>Emissions reductions of approximately 500,000 </a:t>
            </a:r>
            <a:r>
              <a:rPr lang="en-US" dirty="0" err="1">
                <a:solidFill>
                  <a:schemeClr val="bg1"/>
                </a:solidFill>
              </a:rPr>
              <a:t>tonnes</a:t>
            </a:r>
            <a:r>
              <a:rPr lang="en-US" dirty="0">
                <a:solidFill>
                  <a:schemeClr val="bg1"/>
                </a:solidFill>
              </a:rPr>
              <a:t> of CO</a:t>
            </a:r>
            <a:r>
              <a:rPr lang="en-US" baseline="-25000" dirty="0">
                <a:solidFill>
                  <a:schemeClr val="bg1"/>
                </a:solidFill>
              </a:rPr>
              <a:t>2</a:t>
            </a:r>
            <a:r>
              <a:rPr lang="en-US" dirty="0">
                <a:solidFill>
                  <a:schemeClr val="bg1"/>
                </a:solidFill>
              </a:rPr>
              <a:t>e annually.</a:t>
            </a:r>
          </a:p>
        </p:txBody>
      </p:sp>
      <p:sp>
        <p:nvSpPr>
          <p:cNvPr id="7" name="Freeform 2">
            <a:extLst>
              <a:ext uri="{FF2B5EF4-FFF2-40B4-BE49-F238E27FC236}">
                <a16:creationId xmlns:a16="http://schemas.microsoft.com/office/drawing/2014/main" id="{7F67D1E0-5DC0-79B2-F511-67CDADB9E0EB}"/>
              </a:ext>
            </a:extLst>
          </p:cNvPr>
          <p:cNvSpPr/>
          <p:nvPr/>
        </p:nvSpPr>
        <p:spPr>
          <a:xfrm rot="5400000">
            <a:off x="11259299" y="287242"/>
            <a:ext cx="1219943" cy="645459"/>
          </a:xfrm>
          <a:custGeom>
            <a:avLst/>
            <a:gdLst/>
            <a:ahLst/>
            <a:cxnLst/>
            <a:rect l="l" t="t" r="r" b="b"/>
            <a:pathLst>
              <a:path w="1472602" h="736301">
                <a:moveTo>
                  <a:pt x="0" y="0"/>
                </a:moveTo>
                <a:lnTo>
                  <a:pt x="1472601" y="0"/>
                </a:lnTo>
                <a:lnTo>
                  <a:pt x="1472601" y="736301"/>
                </a:lnTo>
                <a:lnTo>
                  <a:pt x="0" y="7363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504"/>
          </a:p>
        </p:txBody>
      </p:sp>
      <p:pic>
        <p:nvPicPr>
          <p:cNvPr id="8" name="Content Placeholder 5">
            <a:extLst>
              <a:ext uri="{FF2B5EF4-FFF2-40B4-BE49-F238E27FC236}">
                <a16:creationId xmlns:a16="http://schemas.microsoft.com/office/drawing/2014/main" id="{AF8D4D2E-ED08-1A98-E297-48B99695BF9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2861" t="1" r="2009" b="1315"/>
          <a:stretch/>
        </p:blipFill>
        <p:spPr>
          <a:xfrm>
            <a:off x="10796848" y="331269"/>
            <a:ext cx="1079346" cy="1080000"/>
          </a:xfrm>
          <a:prstGeom prst="ellipse">
            <a:avLst/>
          </a:prstGeom>
        </p:spPr>
      </p:pic>
    </p:spTree>
    <p:extLst>
      <p:ext uri="{BB962C8B-B14F-4D97-AF65-F5344CB8AC3E}">
        <p14:creationId xmlns:p14="http://schemas.microsoft.com/office/powerpoint/2010/main" val="816697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E2C25"/>
        </a:solidFill>
        <a:effectLst/>
      </p:bgPr>
    </p:bg>
    <p:spTree>
      <p:nvGrpSpPr>
        <p:cNvPr id="1" name=""/>
        <p:cNvGrpSpPr/>
        <p:nvPr/>
      </p:nvGrpSpPr>
      <p:grpSpPr>
        <a:xfrm>
          <a:off x="0" y="0"/>
          <a:ext cx="0" cy="0"/>
          <a:chOff x="0" y="0"/>
          <a:chExt cx="0" cy="0"/>
        </a:xfrm>
      </p:grpSpPr>
      <p:grpSp>
        <p:nvGrpSpPr>
          <p:cNvPr id="3" name="Group 3"/>
          <p:cNvGrpSpPr>
            <a:grpSpLocks noChangeAspect="1"/>
          </p:cNvGrpSpPr>
          <p:nvPr/>
        </p:nvGrpSpPr>
        <p:grpSpPr>
          <a:xfrm>
            <a:off x="12468" y="0"/>
            <a:ext cx="4289022" cy="4289022"/>
            <a:chOff x="0" y="0"/>
            <a:chExt cx="6350000" cy="6350000"/>
          </a:xfrm>
        </p:grpSpPr>
        <p:sp>
          <p:nvSpPr>
            <p:cNvPr id="4" name="Freeform 4"/>
            <p:cNvSpPr/>
            <p:nvPr/>
          </p:nvSpPr>
          <p:spPr>
            <a:xfrm>
              <a:off x="0" y="0"/>
              <a:ext cx="6350000" cy="6350000"/>
            </a:xfrm>
            <a:custGeom>
              <a:avLst/>
              <a:gdLst/>
              <a:ahLst/>
              <a:cxnLst/>
              <a:rect l="l" t="t" r="r" b="b"/>
              <a:pathLst>
                <a:path w="6350000" h="6350000">
                  <a:moveTo>
                    <a:pt x="0" y="0"/>
                  </a:moveTo>
                  <a:lnTo>
                    <a:pt x="0" y="6350000"/>
                  </a:lnTo>
                  <a:cubicBezTo>
                    <a:pt x="3506470" y="6350000"/>
                    <a:pt x="6350000" y="3506470"/>
                    <a:pt x="6350000" y="0"/>
                  </a:cubicBezTo>
                  <a:lnTo>
                    <a:pt x="0" y="0"/>
                  </a:lnTo>
                  <a:close/>
                </a:path>
              </a:pathLst>
            </a:custGeom>
            <a:blipFill>
              <a:blip r:embed="rId3" cstate="screen">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a:ext>
                </a:extLst>
              </a:blip>
              <a:stretch>
                <a:fillRect/>
              </a:stretch>
            </a:blipFill>
          </p:spPr>
          <p:txBody>
            <a:bodyPr/>
            <a:lstStyle/>
            <a:p>
              <a:pPr defTabSz="512064"/>
              <a:endParaRPr lang="en-US" sz="504">
                <a:solidFill>
                  <a:prstClr val="black"/>
                </a:solidFill>
                <a:latin typeface="Calibri"/>
              </a:endParaRPr>
            </a:p>
          </p:txBody>
        </p:sp>
      </p:grpSp>
      <p:sp>
        <p:nvSpPr>
          <p:cNvPr id="5" name="TextBox 5"/>
          <p:cNvSpPr txBox="1"/>
          <p:nvPr/>
        </p:nvSpPr>
        <p:spPr>
          <a:xfrm>
            <a:off x="6378981" y="1143000"/>
            <a:ext cx="3538557" cy="948978"/>
          </a:xfrm>
          <a:prstGeom prst="rect">
            <a:avLst/>
          </a:prstGeom>
        </p:spPr>
        <p:txBody>
          <a:bodyPr lIns="0" tIns="0" rIns="0" bIns="0" rtlCol="0" anchor="t">
            <a:spAutoFit/>
          </a:bodyPr>
          <a:lstStyle/>
          <a:p>
            <a:pPr defTabSz="512064">
              <a:lnSpc>
                <a:spcPts val="3737"/>
              </a:lnSpc>
            </a:pPr>
            <a:r>
              <a:rPr lang="en-US" sz="3249" dirty="0">
                <a:solidFill>
                  <a:srgbClr val="FFFFFF"/>
                </a:solidFill>
                <a:latin typeface="Roboto Bold"/>
              </a:rPr>
              <a:t>Protection &amp; Management</a:t>
            </a:r>
          </a:p>
        </p:txBody>
      </p:sp>
      <p:grpSp>
        <p:nvGrpSpPr>
          <p:cNvPr id="6" name="Group 6"/>
          <p:cNvGrpSpPr/>
          <p:nvPr/>
        </p:nvGrpSpPr>
        <p:grpSpPr>
          <a:xfrm>
            <a:off x="6378980" y="779036"/>
            <a:ext cx="247284" cy="247284"/>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8F36">
                <a:alpha val="49804"/>
              </a:srgbClr>
            </a:solidFill>
          </p:spPr>
          <p:txBody>
            <a:bodyPr/>
            <a:lstStyle/>
            <a:p>
              <a:pPr defTabSz="512064"/>
              <a:endParaRPr lang="en-US" sz="504">
                <a:solidFill>
                  <a:prstClr val="black"/>
                </a:solidFill>
                <a:latin typeface="Calibri"/>
              </a:endParaRPr>
            </a:p>
          </p:txBody>
        </p:sp>
      </p:grpSp>
      <p:grpSp>
        <p:nvGrpSpPr>
          <p:cNvPr id="8" name="Group 8"/>
          <p:cNvGrpSpPr/>
          <p:nvPr/>
        </p:nvGrpSpPr>
        <p:grpSpPr>
          <a:xfrm>
            <a:off x="6552157" y="779036"/>
            <a:ext cx="247284" cy="247284"/>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8F36">
                <a:alpha val="49804"/>
              </a:srgbClr>
            </a:solidFill>
          </p:spPr>
          <p:txBody>
            <a:bodyPr/>
            <a:lstStyle/>
            <a:p>
              <a:pPr defTabSz="512064"/>
              <a:endParaRPr lang="en-US" sz="504">
                <a:solidFill>
                  <a:prstClr val="black"/>
                </a:solidFill>
                <a:latin typeface="Calibri"/>
              </a:endParaRPr>
            </a:p>
          </p:txBody>
        </p:sp>
      </p:grpSp>
      <p:grpSp>
        <p:nvGrpSpPr>
          <p:cNvPr id="10" name="Group 10"/>
          <p:cNvGrpSpPr/>
          <p:nvPr/>
        </p:nvGrpSpPr>
        <p:grpSpPr>
          <a:xfrm>
            <a:off x="6725335" y="779036"/>
            <a:ext cx="247284" cy="247284"/>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8F36">
                <a:alpha val="49804"/>
              </a:srgbClr>
            </a:solidFill>
          </p:spPr>
          <p:txBody>
            <a:bodyPr/>
            <a:lstStyle/>
            <a:p>
              <a:pPr defTabSz="512064"/>
              <a:endParaRPr lang="en-US" sz="504">
                <a:solidFill>
                  <a:prstClr val="black"/>
                </a:solidFill>
                <a:latin typeface="Calibri"/>
              </a:endParaRPr>
            </a:p>
          </p:txBody>
        </p:sp>
      </p:grpSp>
      <p:sp>
        <p:nvSpPr>
          <p:cNvPr id="12" name="TextBox 12"/>
          <p:cNvSpPr txBox="1"/>
          <p:nvPr/>
        </p:nvSpPr>
        <p:spPr>
          <a:xfrm>
            <a:off x="5846954" y="3135118"/>
            <a:ext cx="1920314" cy="1077218"/>
          </a:xfrm>
          <a:prstGeom prst="rect">
            <a:avLst/>
          </a:prstGeom>
        </p:spPr>
        <p:txBody>
          <a:bodyPr wrap="square" lIns="0" tIns="0" rIns="0" bIns="0" rtlCol="0" anchor="t">
            <a:spAutoFit/>
          </a:bodyPr>
          <a:lstStyle/>
          <a:p>
            <a:pPr defTabSz="512064">
              <a:spcBef>
                <a:spcPct val="0"/>
              </a:spcBef>
            </a:pPr>
            <a:r>
              <a:rPr lang="en-US" sz="1600" b="1" dirty="0">
                <a:solidFill>
                  <a:prstClr val="white"/>
                </a:solidFill>
                <a:latin typeface="Source Sans Pro"/>
              </a:rPr>
              <a:t>Law Enforcement</a:t>
            </a:r>
            <a:br>
              <a:rPr lang="en-US" sz="1200" dirty="0">
                <a:solidFill>
                  <a:prstClr val="white"/>
                </a:solidFill>
                <a:latin typeface="Source Sans Pro"/>
              </a:rPr>
            </a:br>
            <a:br>
              <a:rPr lang="en-US" sz="1200" dirty="0">
                <a:solidFill>
                  <a:prstClr val="white"/>
                </a:solidFill>
                <a:latin typeface="Source Sans Pro"/>
              </a:rPr>
            </a:br>
            <a:r>
              <a:rPr lang="en-US" sz="1400" dirty="0">
                <a:solidFill>
                  <a:prstClr val="white"/>
                </a:solidFill>
                <a:latin typeface="Source Sans Pro"/>
              </a:rPr>
              <a:t>Monthly ranger patrols to mitigate threats to the park.</a:t>
            </a:r>
            <a:endParaRPr lang="en-US" sz="1200" dirty="0">
              <a:solidFill>
                <a:prstClr val="white"/>
              </a:solidFill>
              <a:latin typeface="Source Sans Pro"/>
            </a:endParaRPr>
          </a:p>
        </p:txBody>
      </p:sp>
      <p:sp>
        <p:nvSpPr>
          <p:cNvPr id="14" name="TextBox 14"/>
          <p:cNvSpPr txBox="1"/>
          <p:nvPr/>
        </p:nvSpPr>
        <p:spPr>
          <a:xfrm>
            <a:off x="8593748" y="3109053"/>
            <a:ext cx="1920314" cy="1433726"/>
          </a:xfrm>
          <a:prstGeom prst="rect">
            <a:avLst/>
          </a:prstGeom>
        </p:spPr>
        <p:txBody>
          <a:bodyPr wrap="square" lIns="0" tIns="0" rIns="0" bIns="0" rtlCol="0" anchor="t">
            <a:spAutoFit/>
          </a:bodyPr>
          <a:lstStyle/>
          <a:p>
            <a:pPr defTabSz="512064">
              <a:spcBef>
                <a:spcPct val="0"/>
              </a:spcBef>
            </a:pPr>
            <a:r>
              <a:rPr lang="en-US" sz="1600" b="1" dirty="0">
                <a:solidFill>
                  <a:prstClr val="white"/>
                </a:solidFill>
                <a:latin typeface="Source Sans Pro"/>
              </a:rPr>
              <a:t>Surveillance</a:t>
            </a:r>
            <a:endParaRPr lang="en-US" b="1" dirty="0">
              <a:solidFill>
                <a:prstClr val="white"/>
              </a:solidFill>
              <a:latin typeface="Source Sans Pro"/>
            </a:endParaRPr>
          </a:p>
          <a:p>
            <a:pPr defTabSz="512064">
              <a:spcBef>
                <a:spcPct val="0"/>
              </a:spcBef>
            </a:pPr>
            <a:br>
              <a:rPr lang="en-US" sz="1200" dirty="0">
                <a:solidFill>
                  <a:prstClr val="white"/>
                </a:solidFill>
                <a:latin typeface="Source Sans Pro"/>
              </a:rPr>
            </a:br>
            <a:r>
              <a:rPr lang="en-US" sz="1400" dirty="0">
                <a:solidFill>
                  <a:prstClr val="white"/>
                </a:solidFill>
                <a:latin typeface="Source Sans Pro"/>
              </a:rPr>
              <a:t>Monitoring signs of illegal activities and biodiversity using SMART.</a:t>
            </a:r>
          </a:p>
          <a:p>
            <a:pPr defTabSz="512064">
              <a:lnSpc>
                <a:spcPts val="1120"/>
              </a:lnSpc>
              <a:spcBef>
                <a:spcPct val="0"/>
              </a:spcBef>
            </a:pPr>
            <a:endParaRPr lang="en-US" sz="1600" dirty="0">
              <a:solidFill>
                <a:prstClr val="white"/>
              </a:solidFill>
              <a:latin typeface="Source Sans Pro"/>
            </a:endParaRPr>
          </a:p>
        </p:txBody>
      </p:sp>
      <p:sp>
        <p:nvSpPr>
          <p:cNvPr id="19" name="TextBox 19"/>
          <p:cNvSpPr txBox="1"/>
          <p:nvPr/>
        </p:nvSpPr>
        <p:spPr>
          <a:xfrm>
            <a:off x="8593749" y="4506792"/>
            <a:ext cx="1805307" cy="1138773"/>
          </a:xfrm>
          <a:prstGeom prst="rect">
            <a:avLst/>
          </a:prstGeom>
        </p:spPr>
        <p:txBody>
          <a:bodyPr wrap="square" lIns="0" tIns="0" rIns="0" bIns="0" rtlCol="0" anchor="t">
            <a:spAutoFit/>
          </a:bodyPr>
          <a:lstStyle/>
          <a:p>
            <a:pPr defTabSz="512064">
              <a:spcBef>
                <a:spcPct val="0"/>
              </a:spcBef>
            </a:pPr>
            <a:r>
              <a:rPr lang="en-US" sz="1600" b="1" dirty="0">
                <a:solidFill>
                  <a:prstClr val="white"/>
                </a:solidFill>
                <a:latin typeface="Source Sans Pro"/>
              </a:rPr>
              <a:t>Joint Security</a:t>
            </a:r>
          </a:p>
          <a:p>
            <a:pPr defTabSz="512064">
              <a:spcBef>
                <a:spcPct val="0"/>
              </a:spcBef>
            </a:pPr>
            <a:endParaRPr lang="en-US" sz="1600" dirty="0">
              <a:solidFill>
                <a:prstClr val="white"/>
              </a:solidFill>
              <a:latin typeface="Source Sans Pro"/>
            </a:endParaRPr>
          </a:p>
          <a:p>
            <a:pPr defTabSz="512064">
              <a:spcBef>
                <a:spcPct val="0"/>
              </a:spcBef>
            </a:pPr>
            <a:r>
              <a:rPr lang="en-US" sz="1400" dirty="0">
                <a:solidFill>
                  <a:prstClr val="white"/>
                </a:solidFill>
                <a:latin typeface="Source Sans Pro"/>
              </a:rPr>
              <a:t>Regular patrols with support from RSLAF &amp; SLP.</a:t>
            </a:r>
            <a:endParaRPr lang="en-US" dirty="0">
              <a:solidFill>
                <a:prstClr val="white"/>
              </a:solidFill>
              <a:latin typeface="Source Sans Pro"/>
            </a:endParaRPr>
          </a:p>
        </p:txBody>
      </p:sp>
      <p:sp>
        <p:nvSpPr>
          <p:cNvPr id="21" name="TextBox 21"/>
          <p:cNvSpPr txBox="1"/>
          <p:nvPr/>
        </p:nvSpPr>
        <p:spPr>
          <a:xfrm>
            <a:off x="5813023" y="4506792"/>
            <a:ext cx="1805307" cy="1538883"/>
          </a:xfrm>
          <a:prstGeom prst="rect">
            <a:avLst/>
          </a:prstGeom>
        </p:spPr>
        <p:txBody>
          <a:bodyPr wrap="square" lIns="0" tIns="0" rIns="0" bIns="0" rtlCol="0" anchor="t">
            <a:spAutoFit/>
          </a:bodyPr>
          <a:lstStyle/>
          <a:p>
            <a:pPr defTabSz="512064">
              <a:spcBef>
                <a:spcPct val="0"/>
              </a:spcBef>
            </a:pPr>
            <a:r>
              <a:rPr lang="en-US" sz="1600" b="1" dirty="0">
                <a:solidFill>
                  <a:prstClr val="white"/>
                </a:solidFill>
                <a:latin typeface="Source Sans Pro"/>
              </a:rPr>
              <a:t>Protected Area Integrity</a:t>
            </a:r>
          </a:p>
          <a:p>
            <a:pPr defTabSz="512064">
              <a:spcBef>
                <a:spcPct val="0"/>
              </a:spcBef>
            </a:pPr>
            <a:endParaRPr lang="en-US" sz="1200" dirty="0">
              <a:solidFill>
                <a:prstClr val="white"/>
              </a:solidFill>
              <a:latin typeface="Source Sans Pro"/>
            </a:endParaRPr>
          </a:p>
          <a:p>
            <a:pPr defTabSz="512064">
              <a:spcBef>
                <a:spcPct val="0"/>
              </a:spcBef>
            </a:pPr>
            <a:r>
              <a:rPr lang="en-US" sz="1400" dirty="0">
                <a:solidFill>
                  <a:prstClr val="white"/>
                </a:solidFill>
                <a:latin typeface="Source Sans Pro"/>
              </a:rPr>
              <a:t>Boundary demarcation and dispute resolution.</a:t>
            </a:r>
          </a:p>
          <a:p>
            <a:pPr defTabSz="512064">
              <a:spcBef>
                <a:spcPct val="0"/>
              </a:spcBef>
            </a:pPr>
            <a:r>
              <a:rPr lang="en-US" sz="1400" dirty="0">
                <a:solidFill>
                  <a:prstClr val="white"/>
                </a:solidFill>
                <a:latin typeface="Source Sans Pro"/>
              </a:rPr>
              <a:t>Restoration of degraded sites.</a:t>
            </a:r>
            <a:endParaRPr lang="en-US" dirty="0">
              <a:solidFill>
                <a:prstClr val="white"/>
              </a:solidFill>
              <a:latin typeface="Source Sans Pro"/>
            </a:endParaRPr>
          </a:p>
        </p:txBody>
      </p:sp>
      <p:pic>
        <p:nvPicPr>
          <p:cNvPr id="27" name="Graphic 26" descr="Handcuffs with solid fill">
            <a:extLst>
              <a:ext uri="{FF2B5EF4-FFF2-40B4-BE49-F238E27FC236}">
                <a16:creationId xmlns:a16="http://schemas.microsoft.com/office/drawing/2014/main" id="{217F610B-FE35-5EE5-4537-4589F54AD27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90957" y="3028251"/>
            <a:ext cx="485403" cy="485403"/>
          </a:xfrm>
          <a:prstGeom prst="rect">
            <a:avLst/>
          </a:prstGeom>
        </p:spPr>
      </p:pic>
      <p:pic>
        <p:nvPicPr>
          <p:cNvPr id="29" name="Graphic 28" descr="Shield Tick with solid fill">
            <a:extLst>
              <a:ext uri="{FF2B5EF4-FFF2-40B4-BE49-F238E27FC236}">
                <a16:creationId xmlns:a16="http://schemas.microsoft.com/office/drawing/2014/main" id="{0BC48362-2B6C-2578-BB71-AAD9677D965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272898" y="4457836"/>
            <a:ext cx="485403" cy="485403"/>
          </a:xfrm>
          <a:prstGeom prst="rect">
            <a:avLst/>
          </a:prstGeom>
        </p:spPr>
      </p:pic>
      <p:pic>
        <p:nvPicPr>
          <p:cNvPr id="33" name="Graphic 32" descr="Tree Stump with solid fill">
            <a:extLst>
              <a:ext uri="{FF2B5EF4-FFF2-40B4-BE49-F238E27FC236}">
                <a16:creationId xmlns:a16="http://schemas.microsoft.com/office/drawing/2014/main" id="{2A940E27-E134-010F-8233-345AC287F097}"/>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053624" y="3028251"/>
            <a:ext cx="485403" cy="485403"/>
          </a:xfrm>
          <a:prstGeom prst="rect">
            <a:avLst/>
          </a:prstGeom>
        </p:spPr>
      </p:pic>
      <p:pic>
        <p:nvPicPr>
          <p:cNvPr id="35" name="Graphic 34" descr="Police male with solid fill">
            <a:extLst>
              <a:ext uri="{FF2B5EF4-FFF2-40B4-BE49-F238E27FC236}">
                <a16:creationId xmlns:a16="http://schemas.microsoft.com/office/drawing/2014/main" id="{5699DE42-8F21-36FD-EE9A-6112EE7940C4}"/>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047612" y="4457836"/>
            <a:ext cx="485403" cy="485403"/>
          </a:xfrm>
          <a:prstGeom prst="rect">
            <a:avLst/>
          </a:prstGeom>
        </p:spPr>
      </p:pic>
      <p:sp>
        <p:nvSpPr>
          <p:cNvPr id="36" name="Freeform 2">
            <a:extLst>
              <a:ext uri="{FF2B5EF4-FFF2-40B4-BE49-F238E27FC236}">
                <a16:creationId xmlns:a16="http://schemas.microsoft.com/office/drawing/2014/main" id="{7D5B5F28-F96F-BCB5-230C-2285F136EB53}"/>
              </a:ext>
            </a:extLst>
          </p:cNvPr>
          <p:cNvSpPr/>
          <p:nvPr/>
        </p:nvSpPr>
        <p:spPr>
          <a:xfrm rot="5400000">
            <a:off x="10115775" y="5746676"/>
            <a:ext cx="736301" cy="368151"/>
          </a:xfrm>
          <a:custGeom>
            <a:avLst/>
            <a:gdLst/>
            <a:ahLst/>
            <a:cxnLst/>
            <a:rect l="l" t="t" r="r" b="b"/>
            <a:pathLst>
              <a:path w="1472602" h="736301">
                <a:moveTo>
                  <a:pt x="0" y="0"/>
                </a:moveTo>
                <a:lnTo>
                  <a:pt x="1472601" y="0"/>
                </a:lnTo>
                <a:lnTo>
                  <a:pt x="1472601" y="736301"/>
                </a:lnTo>
                <a:lnTo>
                  <a:pt x="0" y="7363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512064"/>
            <a:endParaRPr lang="en-US" sz="504">
              <a:solidFill>
                <a:prstClr val="black"/>
              </a:solidFill>
              <a:latin typeface="Calibri"/>
            </a:endParaRPr>
          </a:p>
        </p:txBody>
      </p:sp>
      <p:pic>
        <p:nvPicPr>
          <p:cNvPr id="37" name="Content Placeholder 5">
            <a:extLst>
              <a:ext uri="{FF2B5EF4-FFF2-40B4-BE49-F238E27FC236}">
                <a16:creationId xmlns:a16="http://schemas.microsoft.com/office/drawing/2014/main" id="{CA31C77E-565D-6230-1E99-7FFFB7DA2744}"/>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2861" t="1" r="2009" b="1315"/>
          <a:stretch/>
        </p:blipFill>
        <p:spPr>
          <a:xfrm>
            <a:off x="9784752" y="5840794"/>
            <a:ext cx="735856" cy="736302"/>
          </a:xfrm>
          <a:prstGeom prst="ellipse">
            <a:avLst/>
          </a:prstGeom>
        </p:spPr>
      </p:pic>
      <p:grpSp>
        <p:nvGrpSpPr>
          <p:cNvPr id="2" name="Group 16">
            <a:extLst>
              <a:ext uri="{FF2B5EF4-FFF2-40B4-BE49-F238E27FC236}">
                <a16:creationId xmlns:a16="http://schemas.microsoft.com/office/drawing/2014/main" id="{2D7B356E-F7E8-1DAD-49E0-EDA2E1F9D11A}"/>
              </a:ext>
            </a:extLst>
          </p:cNvPr>
          <p:cNvGrpSpPr/>
          <p:nvPr/>
        </p:nvGrpSpPr>
        <p:grpSpPr>
          <a:xfrm>
            <a:off x="3121335" y="2883150"/>
            <a:ext cx="1442150" cy="1442150"/>
            <a:chOff x="0" y="0"/>
            <a:chExt cx="6350000" cy="6350000"/>
          </a:xfrm>
        </p:grpSpPr>
        <p:sp>
          <p:nvSpPr>
            <p:cNvPr id="15" name="Freeform 17">
              <a:extLst>
                <a:ext uri="{FF2B5EF4-FFF2-40B4-BE49-F238E27FC236}">
                  <a16:creationId xmlns:a16="http://schemas.microsoft.com/office/drawing/2014/main" id="{CF3883DE-A148-A1DB-0430-6B911B790F14}"/>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8F36"/>
            </a:solidFill>
          </p:spPr>
          <p:txBody>
            <a:bodyPr/>
            <a:lstStyle/>
            <a:p>
              <a:pPr defTabSz="512064"/>
              <a:endParaRPr lang="en-US" sz="504">
                <a:solidFill>
                  <a:prstClr val="black"/>
                </a:solidFill>
                <a:latin typeface="Calibri"/>
              </a:endParaRPr>
            </a:p>
          </p:txBody>
        </p:sp>
      </p:grpSp>
      <p:sp>
        <p:nvSpPr>
          <p:cNvPr id="17" name="TextBox 12">
            <a:extLst>
              <a:ext uri="{FF2B5EF4-FFF2-40B4-BE49-F238E27FC236}">
                <a16:creationId xmlns:a16="http://schemas.microsoft.com/office/drawing/2014/main" id="{C62FA89D-B7E9-A0B5-0356-FAE22333467E}"/>
              </a:ext>
            </a:extLst>
          </p:cNvPr>
          <p:cNvSpPr txBox="1"/>
          <p:nvPr/>
        </p:nvSpPr>
        <p:spPr>
          <a:xfrm>
            <a:off x="3210560" y="4460029"/>
            <a:ext cx="1434579" cy="646331"/>
          </a:xfrm>
          <a:prstGeom prst="rect">
            <a:avLst/>
          </a:prstGeom>
        </p:spPr>
        <p:txBody>
          <a:bodyPr wrap="square" lIns="0" tIns="0" rIns="0" bIns="0" rtlCol="0" anchor="t">
            <a:spAutoFit/>
          </a:bodyPr>
          <a:lstStyle/>
          <a:p>
            <a:pPr algn="ctr" defTabSz="512064">
              <a:spcBef>
                <a:spcPct val="0"/>
              </a:spcBef>
            </a:pPr>
            <a:r>
              <a:rPr lang="en-US" sz="1400" dirty="0">
                <a:solidFill>
                  <a:srgbClr val="FFFFFF"/>
                </a:solidFill>
              </a:rPr>
              <a:t>Patrol Coverage of GRNP from        2024 – 2025</a:t>
            </a:r>
          </a:p>
        </p:txBody>
      </p:sp>
      <p:graphicFrame>
        <p:nvGraphicFramePr>
          <p:cNvPr id="24" name="Chart 23">
            <a:extLst>
              <a:ext uri="{FF2B5EF4-FFF2-40B4-BE49-F238E27FC236}">
                <a16:creationId xmlns:a16="http://schemas.microsoft.com/office/drawing/2014/main" id="{179BC6CF-BE56-6339-2E0E-D8FC2571FCF3}"/>
              </a:ext>
            </a:extLst>
          </p:cNvPr>
          <p:cNvGraphicFramePr/>
          <p:nvPr/>
        </p:nvGraphicFramePr>
        <p:xfrm>
          <a:off x="3124201" y="2901250"/>
          <a:ext cx="1439285" cy="1387772"/>
        </p:xfrm>
        <a:graphic>
          <a:graphicData uri="http://schemas.openxmlformats.org/drawingml/2006/chart">
            <c:chart xmlns:c="http://schemas.openxmlformats.org/drawingml/2006/chart" xmlns:r="http://schemas.openxmlformats.org/officeDocument/2006/relationships" r:id="rId16"/>
          </a:graphicData>
        </a:graphic>
      </p:graphicFrame>
      <p:sp>
        <p:nvSpPr>
          <p:cNvPr id="26" name="TextBox 12">
            <a:extLst>
              <a:ext uri="{FF2B5EF4-FFF2-40B4-BE49-F238E27FC236}">
                <a16:creationId xmlns:a16="http://schemas.microsoft.com/office/drawing/2014/main" id="{95ADA5D3-7F8A-DD02-EDB5-820BE3C338E0}"/>
              </a:ext>
            </a:extLst>
          </p:cNvPr>
          <p:cNvSpPr txBox="1"/>
          <p:nvPr/>
        </p:nvSpPr>
        <p:spPr>
          <a:xfrm>
            <a:off x="3603190" y="3472026"/>
            <a:ext cx="485403" cy="246221"/>
          </a:xfrm>
          <a:prstGeom prst="rect">
            <a:avLst/>
          </a:prstGeom>
        </p:spPr>
        <p:txBody>
          <a:bodyPr wrap="square" lIns="0" tIns="0" rIns="0" bIns="0" rtlCol="0" anchor="t">
            <a:spAutoFit/>
          </a:bodyPr>
          <a:lstStyle/>
          <a:p>
            <a:pPr algn="ctr" defTabSz="512064">
              <a:spcBef>
                <a:spcPct val="0"/>
              </a:spcBef>
            </a:pPr>
            <a:r>
              <a:rPr lang="en-US" sz="1600" b="1" dirty="0">
                <a:solidFill>
                  <a:srgbClr val="FFFFFF"/>
                </a:solidFill>
                <a:latin typeface="Source Sans Pro"/>
              </a:rPr>
              <a:t>98%</a:t>
            </a:r>
          </a:p>
        </p:txBody>
      </p:sp>
    </p:spTree>
    <p:extLst>
      <p:ext uri="{BB962C8B-B14F-4D97-AF65-F5344CB8AC3E}">
        <p14:creationId xmlns:p14="http://schemas.microsoft.com/office/powerpoint/2010/main" val="3855966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
            <a:ext cx="12191999" cy="6380480"/>
          </a:xfrm>
          <a:prstGeom prst="rect">
            <a:avLst/>
          </a:prstGeom>
        </p:spPr>
      </p:pic>
      <p:sp>
        <p:nvSpPr>
          <p:cNvPr id="2" name="Footer Placeholder 1"/>
          <p:cNvSpPr>
            <a:spLocks noGrp="1"/>
          </p:cNvSpPr>
          <p:nvPr>
            <p:ph type="ftr" sz="quarter" idx="10"/>
          </p:nvPr>
        </p:nvSpPr>
        <p:spPr>
          <a:xfrm>
            <a:off x="898524" y="6691539"/>
            <a:ext cx="9468675" cy="123111"/>
          </a:xfrm>
        </p:spPr>
        <p:txBody>
          <a:bodyPr/>
          <a:lstStyle/>
          <a:p>
            <a:r>
              <a:rPr lang="en-GB" dirty="0"/>
              <a:t>The Greater Gola - </a:t>
            </a:r>
          </a:p>
        </p:txBody>
      </p:sp>
      <p:sp>
        <p:nvSpPr>
          <p:cNvPr id="3" name="Slide Number Placeholder 2"/>
          <p:cNvSpPr>
            <a:spLocks noGrp="1"/>
          </p:cNvSpPr>
          <p:nvPr>
            <p:ph type="sldNum" sz="quarter" idx="11"/>
          </p:nvPr>
        </p:nvSpPr>
        <p:spPr/>
        <p:txBody>
          <a:bodyPr/>
          <a:lstStyle/>
          <a:p>
            <a:fld id="{6139BFAE-67AB-46BF-8C52-659FB5DFC59A}" type="slidenum">
              <a:rPr lang="en-GB" smtClean="0"/>
              <a:pPr/>
              <a:t>12</a:t>
            </a:fld>
            <a:endParaRPr lang="en-GB"/>
          </a:p>
        </p:txBody>
      </p:sp>
      <p:pic>
        <p:nvPicPr>
          <p:cNvPr id="8" name="Picture 7"/>
          <p:cNvPicPr>
            <a:picLocks noChangeAspect="1"/>
          </p:cNvPicPr>
          <p:nvPr/>
        </p:nvPicPr>
        <p:blipFill>
          <a:blip r:embed="rId4"/>
          <a:stretch>
            <a:fillRect/>
          </a:stretch>
        </p:blipFill>
        <p:spPr>
          <a:xfrm>
            <a:off x="11012377" y="-152401"/>
            <a:ext cx="1079086" cy="1085182"/>
          </a:xfrm>
          <a:prstGeom prst="rect">
            <a:avLst/>
          </a:prstGeom>
        </p:spPr>
      </p:pic>
      <p:pic>
        <p:nvPicPr>
          <p:cNvPr id="10" name="Picture 9"/>
          <p:cNvPicPr>
            <a:picLocks noChangeAspect="1"/>
          </p:cNvPicPr>
          <p:nvPr/>
        </p:nvPicPr>
        <p:blipFill>
          <a:blip r:embed="rId5"/>
          <a:stretch>
            <a:fillRect/>
          </a:stretch>
        </p:blipFill>
        <p:spPr>
          <a:xfrm>
            <a:off x="0" y="-152399"/>
            <a:ext cx="12192000" cy="6583680"/>
          </a:xfrm>
          <a:prstGeom prst="rect">
            <a:avLst/>
          </a:prstGeom>
        </p:spPr>
      </p:pic>
      <p:pic>
        <p:nvPicPr>
          <p:cNvPr id="9" name="Picture 8">
            <a:extLst>
              <a:ext uri="{FF2B5EF4-FFF2-40B4-BE49-F238E27FC236}">
                <a16:creationId xmlns:a16="http://schemas.microsoft.com/office/drawing/2014/main" id="{3AFA6C8B-FC90-C61D-4B43-AC3A5CA415E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1717040" y="368320"/>
            <a:ext cx="8518843" cy="5400000"/>
          </a:xfrm>
          <a:prstGeom prst="rect">
            <a:avLst/>
          </a:prstGeom>
          <a:ln>
            <a:noFill/>
          </a:ln>
          <a:extLst>
            <a:ext uri="{53640926-AAD7-44D8-BBD7-CCE9431645EC}">
              <a14:shadowObscured xmlns:a14="http://schemas.microsoft.com/office/drawing/2010/main"/>
            </a:ext>
          </a:extLst>
        </p:spPr>
      </p:pic>
      <p:pic>
        <p:nvPicPr>
          <p:cNvPr id="11" name="Picture 10"/>
          <p:cNvPicPr>
            <a:picLocks noChangeAspect="1"/>
          </p:cNvPicPr>
          <p:nvPr/>
        </p:nvPicPr>
        <p:blipFill>
          <a:blip r:embed="rId7"/>
          <a:stretch>
            <a:fillRect/>
          </a:stretch>
        </p:blipFill>
        <p:spPr>
          <a:xfrm>
            <a:off x="10911840" y="-50800"/>
            <a:ext cx="1085182" cy="1085182"/>
          </a:xfrm>
          <a:prstGeom prst="rect">
            <a:avLst/>
          </a:prstGeom>
        </p:spPr>
      </p:pic>
      <p:sp>
        <p:nvSpPr>
          <p:cNvPr id="14" name="Footer Placeholder 1"/>
          <p:cNvSpPr txBox="1">
            <a:spLocks/>
          </p:cNvSpPr>
          <p:nvPr/>
        </p:nvSpPr>
        <p:spPr>
          <a:xfrm>
            <a:off x="898524" y="6663092"/>
            <a:ext cx="9468675" cy="194908"/>
          </a:xfrm>
          <a:prstGeom prst="rect">
            <a:avLst/>
          </a:prstGeom>
        </p:spPr>
        <p:txBody>
          <a:bodyPr vert="horz" wrap="square" lIns="0" tIns="0" rIns="0" bIns="0" rtlCol="0" anchor="ctr">
            <a:spAutoFit/>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The Greater Gola Landscape - Future for Forests, People, and Biodiversity</a:t>
            </a:r>
            <a:endParaRPr lang="en-GB" dirty="0"/>
          </a:p>
        </p:txBody>
      </p:sp>
    </p:spTree>
    <p:extLst>
      <p:ext uri="{BB962C8B-B14F-4D97-AF65-F5344CB8AC3E}">
        <p14:creationId xmlns:p14="http://schemas.microsoft.com/office/powerpoint/2010/main" val="614078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898524" y="6663092"/>
            <a:ext cx="9468675" cy="194908"/>
          </a:xfrm>
        </p:spPr>
        <p:txBody>
          <a:bodyPr/>
          <a:lstStyle/>
          <a:p>
            <a:r>
              <a:rPr lang="en-GB" dirty="0"/>
              <a:t>The Greater Gola Landscape - Future for Forests, People, and Biodiversity</a:t>
            </a:r>
          </a:p>
        </p:txBody>
      </p:sp>
      <p:sp>
        <p:nvSpPr>
          <p:cNvPr id="3" name="Slide Number Placeholder 2"/>
          <p:cNvSpPr>
            <a:spLocks noGrp="1"/>
          </p:cNvSpPr>
          <p:nvPr>
            <p:ph type="sldNum" sz="quarter" idx="11"/>
          </p:nvPr>
        </p:nvSpPr>
        <p:spPr/>
        <p:txBody>
          <a:bodyPr/>
          <a:lstStyle/>
          <a:p>
            <a:fld id="{6139BFAE-67AB-46BF-8C52-659FB5DFC59A}" type="slidenum">
              <a:rPr lang="en-GB" smtClean="0"/>
              <a:pPr/>
              <a:t>13</a:t>
            </a:fld>
            <a:endParaRPr lang="en-GB" dirty="0"/>
          </a:p>
        </p:txBody>
      </p:sp>
      <p:pic>
        <p:nvPicPr>
          <p:cNvPr id="5" name="Picture 4"/>
          <p:cNvPicPr>
            <a:picLocks noChangeAspect="1"/>
          </p:cNvPicPr>
          <p:nvPr/>
        </p:nvPicPr>
        <p:blipFill>
          <a:blip r:embed="rId3"/>
          <a:stretch>
            <a:fillRect/>
          </a:stretch>
        </p:blipFill>
        <p:spPr>
          <a:xfrm>
            <a:off x="-529" y="-66326"/>
            <a:ext cx="12193057" cy="6584251"/>
          </a:xfrm>
          <a:prstGeom prst="rect">
            <a:avLst/>
          </a:prstGeom>
        </p:spPr>
      </p:pic>
      <p:pic>
        <p:nvPicPr>
          <p:cNvPr id="6" name="Picture 5">
            <a:extLst>
              <a:ext uri="{FF2B5EF4-FFF2-40B4-BE49-F238E27FC236}">
                <a16:creationId xmlns:a16="http://schemas.microsoft.com/office/drawing/2014/main" id="{242DE24F-C93A-5E61-BD00-C95CB81AC93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07" t="34" r="407" b="1380"/>
          <a:stretch/>
        </p:blipFill>
        <p:spPr>
          <a:xfrm>
            <a:off x="1881626" y="330182"/>
            <a:ext cx="7899203" cy="5289784"/>
          </a:xfrm>
          <a:prstGeom prst="rect">
            <a:avLst/>
          </a:prstGeom>
        </p:spPr>
      </p:pic>
      <p:sp>
        <p:nvSpPr>
          <p:cNvPr id="7" name="TextBox 6"/>
          <p:cNvSpPr txBox="1"/>
          <p:nvPr/>
        </p:nvSpPr>
        <p:spPr>
          <a:xfrm>
            <a:off x="3972560" y="5724493"/>
            <a:ext cx="3982720" cy="309580"/>
          </a:xfrm>
          <a:prstGeom prst="rect">
            <a:avLst/>
          </a:prstGeom>
          <a:noFill/>
        </p:spPr>
        <p:txBody>
          <a:bodyPr wrap="square" rtlCol="0">
            <a:spAutoFit/>
          </a:bodyPr>
          <a:lstStyle/>
          <a:p>
            <a:r>
              <a:rPr lang="en-US" sz="1400" dirty="0">
                <a:solidFill>
                  <a:schemeClr val="bg1"/>
                </a:solidFill>
                <a:latin typeface="+mj-lt"/>
              </a:rPr>
              <a:t>Patrol Coverage of GRNP Jan 2024 – March2025</a:t>
            </a:r>
          </a:p>
        </p:txBody>
      </p:sp>
      <p:pic>
        <p:nvPicPr>
          <p:cNvPr id="8" name="Picture 7"/>
          <p:cNvPicPr>
            <a:picLocks noChangeAspect="1"/>
          </p:cNvPicPr>
          <p:nvPr/>
        </p:nvPicPr>
        <p:blipFill>
          <a:blip r:embed="rId5"/>
          <a:stretch>
            <a:fillRect/>
          </a:stretch>
        </p:blipFill>
        <p:spPr>
          <a:xfrm>
            <a:off x="10989009" y="0"/>
            <a:ext cx="1085182" cy="1085182"/>
          </a:xfrm>
          <a:prstGeom prst="rect">
            <a:avLst/>
          </a:prstGeom>
        </p:spPr>
      </p:pic>
    </p:spTree>
    <p:extLst>
      <p:ext uri="{BB962C8B-B14F-4D97-AF65-F5344CB8AC3E}">
        <p14:creationId xmlns:p14="http://schemas.microsoft.com/office/powerpoint/2010/main" val="3054406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898524" y="6663092"/>
            <a:ext cx="9468675" cy="194908"/>
          </a:xfrm>
        </p:spPr>
        <p:txBody>
          <a:bodyPr/>
          <a:lstStyle/>
          <a:p>
            <a:r>
              <a:rPr lang="en-GB" dirty="0"/>
              <a:t>The Greater Gola Landscape - Future for Forests, People, and Biodiversity</a:t>
            </a:r>
          </a:p>
        </p:txBody>
      </p:sp>
      <p:sp>
        <p:nvSpPr>
          <p:cNvPr id="3" name="Slide Number Placeholder 2"/>
          <p:cNvSpPr>
            <a:spLocks noGrp="1"/>
          </p:cNvSpPr>
          <p:nvPr>
            <p:ph type="sldNum" sz="quarter" idx="11"/>
          </p:nvPr>
        </p:nvSpPr>
        <p:spPr/>
        <p:txBody>
          <a:bodyPr/>
          <a:lstStyle/>
          <a:p>
            <a:fld id="{6139BFAE-67AB-46BF-8C52-659FB5DFC59A}" type="slidenum">
              <a:rPr lang="en-GB" smtClean="0"/>
              <a:pPr/>
              <a:t>14</a:t>
            </a:fld>
            <a:endParaRPr lang="en-GB" dirty="0"/>
          </a:p>
        </p:txBody>
      </p:sp>
      <p:pic>
        <p:nvPicPr>
          <p:cNvPr id="5" name="Picture 4"/>
          <p:cNvPicPr>
            <a:picLocks noChangeAspect="1"/>
          </p:cNvPicPr>
          <p:nvPr/>
        </p:nvPicPr>
        <p:blipFill>
          <a:blip r:embed="rId3"/>
          <a:stretch>
            <a:fillRect/>
          </a:stretch>
        </p:blipFill>
        <p:spPr>
          <a:xfrm>
            <a:off x="-529" y="-66326"/>
            <a:ext cx="12193057" cy="6584251"/>
          </a:xfrm>
          <a:prstGeom prst="rect">
            <a:avLst/>
          </a:prstGeom>
        </p:spPr>
      </p:pic>
      <p:sp>
        <p:nvSpPr>
          <p:cNvPr id="7" name="TextBox 6"/>
          <p:cNvSpPr txBox="1"/>
          <p:nvPr/>
        </p:nvSpPr>
        <p:spPr>
          <a:xfrm>
            <a:off x="4328160" y="5724493"/>
            <a:ext cx="3982720" cy="309580"/>
          </a:xfrm>
          <a:prstGeom prst="rect">
            <a:avLst/>
          </a:prstGeom>
          <a:noFill/>
        </p:spPr>
        <p:txBody>
          <a:bodyPr wrap="square" rtlCol="0">
            <a:spAutoFit/>
          </a:bodyPr>
          <a:lstStyle/>
          <a:p>
            <a:r>
              <a:rPr lang="en-US" sz="1400" dirty="0">
                <a:solidFill>
                  <a:schemeClr val="bg1"/>
                </a:solidFill>
                <a:latin typeface="+mj-lt"/>
              </a:rPr>
              <a:t>Joint Security Patrol Jan 2024 – March2025</a:t>
            </a:r>
          </a:p>
        </p:txBody>
      </p:sp>
      <p:pic>
        <p:nvPicPr>
          <p:cNvPr id="4" name="Picture 3"/>
          <p:cNvPicPr>
            <a:picLocks noChangeAspect="1"/>
          </p:cNvPicPr>
          <p:nvPr/>
        </p:nvPicPr>
        <p:blipFill>
          <a:blip r:embed="rId4"/>
          <a:stretch>
            <a:fillRect/>
          </a:stretch>
        </p:blipFill>
        <p:spPr>
          <a:xfrm>
            <a:off x="11019489" y="0"/>
            <a:ext cx="1085182" cy="1085182"/>
          </a:xfrm>
          <a:prstGeom prst="rect">
            <a:avLst/>
          </a:prstGeom>
        </p:spPr>
      </p:pic>
      <p:pic>
        <p:nvPicPr>
          <p:cNvPr id="8" name="Picture 7">
            <a:extLst>
              <a:ext uri="{FF2B5EF4-FFF2-40B4-BE49-F238E27FC236}">
                <a16:creationId xmlns:a16="http://schemas.microsoft.com/office/drawing/2014/main" id="{90277930-2F5C-B4CC-D3A4-7068D6CF5D1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454" t="2785" r="1408" b="2471"/>
          <a:stretch/>
        </p:blipFill>
        <p:spPr>
          <a:xfrm>
            <a:off x="2118063" y="542591"/>
            <a:ext cx="7955871" cy="5027890"/>
          </a:xfrm>
          <a:prstGeom prst="rect">
            <a:avLst/>
          </a:prstGeom>
        </p:spPr>
      </p:pic>
    </p:spTree>
    <p:extLst>
      <p:ext uri="{BB962C8B-B14F-4D97-AF65-F5344CB8AC3E}">
        <p14:creationId xmlns:p14="http://schemas.microsoft.com/office/powerpoint/2010/main" val="1472704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E2C25"/>
        </a:solidFill>
        <a:effectLst/>
      </p:bgPr>
    </p:bg>
    <p:spTree>
      <p:nvGrpSpPr>
        <p:cNvPr id="1" name=""/>
        <p:cNvGrpSpPr/>
        <p:nvPr/>
      </p:nvGrpSpPr>
      <p:grpSpPr>
        <a:xfrm>
          <a:off x="0" y="0"/>
          <a:ext cx="0" cy="0"/>
          <a:chOff x="0" y="0"/>
          <a:chExt cx="0" cy="0"/>
        </a:xfrm>
      </p:grpSpPr>
      <p:sp>
        <p:nvSpPr>
          <p:cNvPr id="3" name="Freeform 3"/>
          <p:cNvSpPr/>
          <p:nvPr/>
        </p:nvSpPr>
        <p:spPr>
          <a:xfrm flipH="1" flipV="1">
            <a:off x="1524000" y="0"/>
            <a:ext cx="672586" cy="672586"/>
          </a:xfrm>
          <a:custGeom>
            <a:avLst/>
            <a:gdLst/>
            <a:ahLst/>
            <a:cxnLst/>
            <a:rect l="l" t="t" r="r" b="b"/>
            <a:pathLst>
              <a:path w="1345171" h="1345171">
                <a:moveTo>
                  <a:pt x="1345171" y="1345171"/>
                </a:moveTo>
                <a:lnTo>
                  <a:pt x="0" y="1345171"/>
                </a:lnTo>
                <a:lnTo>
                  <a:pt x="0" y="0"/>
                </a:lnTo>
                <a:lnTo>
                  <a:pt x="1345171" y="0"/>
                </a:lnTo>
                <a:lnTo>
                  <a:pt x="1345171" y="1345171"/>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pPr defTabSz="512064"/>
            <a:endParaRPr lang="en-US" sz="504">
              <a:solidFill>
                <a:prstClr val="black"/>
              </a:solidFill>
              <a:latin typeface="Calibri"/>
            </a:endParaRPr>
          </a:p>
        </p:txBody>
      </p:sp>
      <p:sp>
        <p:nvSpPr>
          <p:cNvPr id="6" name="TextBox 6"/>
          <p:cNvSpPr txBox="1"/>
          <p:nvPr/>
        </p:nvSpPr>
        <p:spPr>
          <a:xfrm>
            <a:off x="2504351" y="1553772"/>
            <a:ext cx="3742994" cy="474489"/>
          </a:xfrm>
          <a:prstGeom prst="rect">
            <a:avLst/>
          </a:prstGeom>
        </p:spPr>
        <p:txBody>
          <a:bodyPr lIns="0" tIns="0" rIns="0" bIns="0" rtlCol="0" anchor="t">
            <a:spAutoFit/>
          </a:bodyPr>
          <a:lstStyle/>
          <a:p>
            <a:pPr defTabSz="512064">
              <a:lnSpc>
                <a:spcPts val="3737"/>
              </a:lnSpc>
            </a:pPr>
            <a:r>
              <a:rPr lang="en-US" sz="3600" b="1" dirty="0">
                <a:solidFill>
                  <a:srgbClr val="FFFFFF"/>
                </a:solidFill>
                <a:latin typeface="Source Sans Pro" panose="020B0503030403020204" pitchFamily="34" charset="0"/>
                <a:ea typeface="Source Sans Pro" panose="020B0503030403020204" pitchFamily="34" charset="0"/>
              </a:rPr>
              <a:t>SMART Patrols</a:t>
            </a:r>
          </a:p>
        </p:txBody>
      </p:sp>
      <p:grpSp>
        <p:nvGrpSpPr>
          <p:cNvPr id="7" name="Group 7"/>
          <p:cNvGrpSpPr/>
          <p:nvPr/>
        </p:nvGrpSpPr>
        <p:grpSpPr>
          <a:xfrm>
            <a:off x="2504351" y="1189806"/>
            <a:ext cx="247284" cy="247284"/>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8F36">
                <a:alpha val="49804"/>
              </a:srgbClr>
            </a:solidFill>
          </p:spPr>
          <p:txBody>
            <a:bodyPr/>
            <a:lstStyle/>
            <a:p>
              <a:pPr defTabSz="512064"/>
              <a:endParaRPr lang="en-US" sz="504">
                <a:solidFill>
                  <a:prstClr val="black"/>
                </a:solidFill>
                <a:latin typeface="Calibri"/>
              </a:endParaRPr>
            </a:p>
          </p:txBody>
        </p:sp>
      </p:grpSp>
      <p:grpSp>
        <p:nvGrpSpPr>
          <p:cNvPr id="9" name="Group 9"/>
          <p:cNvGrpSpPr/>
          <p:nvPr/>
        </p:nvGrpSpPr>
        <p:grpSpPr>
          <a:xfrm>
            <a:off x="2677528" y="1189806"/>
            <a:ext cx="247284" cy="247284"/>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8F36">
                <a:alpha val="49804"/>
              </a:srgbClr>
            </a:solidFill>
          </p:spPr>
          <p:txBody>
            <a:bodyPr/>
            <a:lstStyle/>
            <a:p>
              <a:pPr defTabSz="512064"/>
              <a:endParaRPr lang="en-US" sz="504">
                <a:solidFill>
                  <a:prstClr val="black"/>
                </a:solidFill>
                <a:latin typeface="Calibri"/>
              </a:endParaRPr>
            </a:p>
          </p:txBody>
        </p:sp>
      </p:grpSp>
      <p:grpSp>
        <p:nvGrpSpPr>
          <p:cNvPr id="11" name="Group 11"/>
          <p:cNvGrpSpPr/>
          <p:nvPr/>
        </p:nvGrpSpPr>
        <p:grpSpPr>
          <a:xfrm>
            <a:off x="2850706" y="1189806"/>
            <a:ext cx="247284" cy="247284"/>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8F36">
                <a:alpha val="49804"/>
              </a:srgbClr>
            </a:solidFill>
          </p:spPr>
          <p:txBody>
            <a:bodyPr/>
            <a:lstStyle/>
            <a:p>
              <a:pPr defTabSz="512064"/>
              <a:endParaRPr lang="en-US" sz="504">
                <a:solidFill>
                  <a:prstClr val="black"/>
                </a:solidFill>
                <a:latin typeface="Calibri"/>
              </a:endParaRPr>
            </a:p>
          </p:txBody>
        </p:sp>
      </p:grpSp>
      <p:sp>
        <p:nvSpPr>
          <p:cNvPr id="21" name="TextBox 15">
            <a:extLst>
              <a:ext uri="{FF2B5EF4-FFF2-40B4-BE49-F238E27FC236}">
                <a16:creationId xmlns:a16="http://schemas.microsoft.com/office/drawing/2014/main" id="{D037EF17-9ACE-D830-2165-35EBE42F9413}"/>
              </a:ext>
            </a:extLst>
          </p:cNvPr>
          <p:cNvSpPr txBox="1"/>
          <p:nvPr/>
        </p:nvSpPr>
        <p:spPr>
          <a:xfrm>
            <a:off x="2259262" y="257276"/>
            <a:ext cx="1817439" cy="141064"/>
          </a:xfrm>
          <a:prstGeom prst="rect">
            <a:avLst/>
          </a:prstGeom>
        </p:spPr>
        <p:txBody>
          <a:bodyPr wrap="square" lIns="0" tIns="0" rIns="0" bIns="0" rtlCol="0" anchor="t">
            <a:spAutoFit/>
          </a:bodyPr>
          <a:lstStyle/>
          <a:p>
            <a:pPr defTabSz="512064">
              <a:lnSpc>
                <a:spcPts val="1120"/>
              </a:lnSpc>
              <a:spcBef>
                <a:spcPct val="0"/>
              </a:spcBef>
            </a:pPr>
            <a:r>
              <a:rPr lang="en-US" sz="800" dirty="0">
                <a:solidFill>
                  <a:srgbClr val="FFFFFF"/>
                </a:solidFill>
                <a:latin typeface="Roboto Bold"/>
              </a:rPr>
              <a:t>GOLA RAINFOREST CONSERVATION</a:t>
            </a:r>
          </a:p>
        </p:txBody>
      </p:sp>
      <p:pic>
        <p:nvPicPr>
          <p:cNvPr id="23" name="Graphic 22" descr="Shoe footprints with solid fill">
            <a:extLst>
              <a:ext uri="{FF2B5EF4-FFF2-40B4-BE49-F238E27FC236}">
                <a16:creationId xmlns:a16="http://schemas.microsoft.com/office/drawing/2014/main" id="{DAF0DB58-939C-A5EA-02F4-3B3B9656A4C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544128" y="2984496"/>
            <a:ext cx="514087" cy="514087"/>
          </a:xfrm>
          <a:prstGeom prst="rect">
            <a:avLst/>
          </a:prstGeom>
        </p:spPr>
      </p:pic>
      <p:pic>
        <p:nvPicPr>
          <p:cNvPr id="25" name="Graphic 24" descr="Paw prints with solid fill">
            <a:extLst>
              <a:ext uri="{FF2B5EF4-FFF2-40B4-BE49-F238E27FC236}">
                <a16:creationId xmlns:a16="http://schemas.microsoft.com/office/drawing/2014/main" id="{CFC59DCA-26F9-DDBB-4559-595FAD88B4D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554377" y="4584471"/>
            <a:ext cx="514087" cy="514087"/>
          </a:xfrm>
          <a:prstGeom prst="rect">
            <a:avLst/>
          </a:prstGeom>
        </p:spPr>
      </p:pic>
      <p:pic>
        <p:nvPicPr>
          <p:cNvPr id="27" name="Graphic 26" descr="Handcuffs with solid fill">
            <a:extLst>
              <a:ext uri="{FF2B5EF4-FFF2-40B4-BE49-F238E27FC236}">
                <a16:creationId xmlns:a16="http://schemas.microsoft.com/office/drawing/2014/main" id="{3BD8A486-9E11-C21D-CA81-ABE1BBF46437}"/>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544129" y="3822471"/>
            <a:ext cx="514087" cy="514087"/>
          </a:xfrm>
          <a:prstGeom prst="rect">
            <a:avLst/>
          </a:prstGeom>
        </p:spPr>
      </p:pic>
      <p:sp>
        <p:nvSpPr>
          <p:cNvPr id="28" name="TextBox 16">
            <a:extLst>
              <a:ext uri="{FF2B5EF4-FFF2-40B4-BE49-F238E27FC236}">
                <a16:creationId xmlns:a16="http://schemas.microsoft.com/office/drawing/2014/main" id="{F4949A66-3064-779E-9B7D-54E3C1420B91}"/>
              </a:ext>
            </a:extLst>
          </p:cNvPr>
          <p:cNvSpPr txBox="1"/>
          <p:nvPr/>
        </p:nvSpPr>
        <p:spPr>
          <a:xfrm>
            <a:off x="3167044" y="2921136"/>
            <a:ext cx="3538557" cy="646331"/>
          </a:xfrm>
          <a:prstGeom prst="rect">
            <a:avLst/>
          </a:prstGeom>
        </p:spPr>
        <p:txBody>
          <a:bodyPr wrap="square" lIns="0" tIns="0" rIns="0" bIns="0" rtlCol="0" anchor="t">
            <a:spAutoFit/>
          </a:bodyPr>
          <a:lstStyle/>
          <a:p>
            <a:pPr marL="171450" indent="-171450" defTabSz="512064">
              <a:spcBef>
                <a:spcPct val="0"/>
              </a:spcBef>
              <a:buFont typeface="Arial" panose="020B0604020202020204" pitchFamily="34" charset="0"/>
              <a:buChar char="•"/>
            </a:pPr>
            <a:r>
              <a:rPr lang="en-US" sz="1400" dirty="0">
                <a:solidFill>
                  <a:srgbClr val="FFFFFF"/>
                </a:solidFill>
                <a:latin typeface="Source Sans Pro"/>
              </a:rPr>
              <a:t>54 Rangers</a:t>
            </a:r>
          </a:p>
          <a:p>
            <a:pPr marL="171450" indent="-171450" defTabSz="512064">
              <a:spcBef>
                <a:spcPct val="0"/>
              </a:spcBef>
              <a:buFont typeface="Arial" panose="020B0604020202020204" pitchFamily="34" charset="0"/>
              <a:buChar char="•"/>
            </a:pPr>
            <a:r>
              <a:rPr lang="en-US" sz="1400" dirty="0">
                <a:solidFill>
                  <a:srgbClr val="FFFFFF"/>
                </a:solidFill>
                <a:latin typeface="Source Sans Pro"/>
              </a:rPr>
              <a:t>167 Patrols </a:t>
            </a:r>
          </a:p>
          <a:p>
            <a:pPr marL="171450" indent="-171450" defTabSz="512064">
              <a:spcBef>
                <a:spcPct val="0"/>
              </a:spcBef>
              <a:buFont typeface="Arial" panose="020B0604020202020204" pitchFamily="34" charset="0"/>
              <a:buChar char="•"/>
            </a:pPr>
            <a:r>
              <a:rPr lang="en-US" sz="1400" dirty="0">
                <a:solidFill>
                  <a:srgbClr val="FFFFFF"/>
                </a:solidFill>
                <a:latin typeface="Source Sans Pro"/>
              </a:rPr>
              <a:t>16,191 km</a:t>
            </a:r>
          </a:p>
        </p:txBody>
      </p:sp>
      <p:sp>
        <p:nvSpPr>
          <p:cNvPr id="29" name="TextBox 16">
            <a:extLst>
              <a:ext uri="{FF2B5EF4-FFF2-40B4-BE49-F238E27FC236}">
                <a16:creationId xmlns:a16="http://schemas.microsoft.com/office/drawing/2014/main" id="{84790A9F-8A08-BF1F-D97E-D17C34912908}"/>
              </a:ext>
            </a:extLst>
          </p:cNvPr>
          <p:cNvSpPr txBox="1"/>
          <p:nvPr/>
        </p:nvSpPr>
        <p:spPr>
          <a:xfrm>
            <a:off x="3167044" y="3895750"/>
            <a:ext cx="3538557" cy="430887"/>
          </a:xfrm>
          <a:prstGeom prst="rect">
            <a:avLst/>
          </a:prstGeom>
        </p:spPr>
        <p:txBody>
          <a:bodyPr wrap="square" lIns="0" tIns="0" rIns="0" bIns="0" rtlCol="0" anchor="t">
            <a:spAutoFit/>
          </a:bodyPr>
          <a:lstStyle/>
          <a:p>
            <a:pPr marL="171450" indent="-171450" defTabSz="512064">
              <a:spcBef>
                <a:spcPct val="0"/>
              </a:spcBef>
              <a:buFont typeface="Arial" panose="020B0604020202020204" pitchFamily="34" charset="0"/>
              <a:buChar char="•"/>
            </a:pPr>
            <a:r>
              <a:rPr lang="en-US" sz="1400" dirty="0">
                <a:solidFill>
                  <a:srgbClr val="FFFFFF"/>
                </a:solidFill>
                <a:latin typeface="Source Sans Pro"/>
              </a:rPr>
              <a:t>99 Signs of Hunting</a:t>
            </a:r>
          </a:p>
          <a:p>
            <a:pPr marL="171450" indent="-171450" defTabSz="512064">
              <a:spcBef>
                <a:spcPct val="0"/>
              </a:spcBef>
              <a:buFont typeface="Arial" panose="020B0604020202020204" pitchFamily="34" charset="0"/>
              <a:buChar char="•"/>
            </a:pPr>
            <a:r>
              <a:rPr lang="en-US" sz="1400" dirty="0">
                <a:solidFill>
                  <a:srgbClr val="FFFFFF"/>
                </a:solidFill>
                <a:latin typeface="Source Sans Pro"/>
              </a:rPr>
              <a:t>14 Signs of Habitat Disturbance</a:t>
            </a:r>
          </a:p>
        </p:txBody>
      </p:sp>
      <p:sp>
        <p:nvSpPr>
          <p:cNvPr id="30" name="TextBox 16">
            <a:extLst>
              <a:ext uri="{FF2B5EF4-FFF2-40B4-BE49-F238E27FC236}">
                <a16:creationId xmlns:a16="http://schemas.microsoft.com/office/drawing/2014/main" id="{3408B711-D6A2-22FB-90AE-763294D50246}"/>
              </a:ext>
            </a:extLst>
          </p:cNvPr>
          <p:cNvSpPr txBox="1"/>
          <p:nvPr/>
        </p:nvSpPr>
        <p:spPr>
          <a:xfrm>
            <a:off x="3167044" y="4615481"/>
            <a:ext cx="3538557" cy="430887"/>
          </a:xfrm>
          <a:prstGeom prst="rect">
            <a:avLst/>
          </a:prstGeom>
        </p:spPr>
        <p:txBody>
          <a:bodyPr wrap="square" lIns="0" tIns="0" rIns="0" bIns="0" rtlCol="0" anchor="t">
            <a:spAutoFit/>
          </a:bodyPr>
          <a:lstStyle/>
          <a:p>
            <a:pPr marL="171450" indent="-171450" defTabSz="512064">
              <a:spcBef>
                <a:spcPct val="0"/>
              </a:spcBef>
              <a:buFont typeface="Arial" panose="020B0604020202020204" pitchFamily="34" charset="0"/>
              <a:buChar char="•"/>
            </a:pPr>
            <a:r>
              <a:rPr lang="en-US" sz="1400" dirty="0">
                <a:solidFill>
                  <a:srgbClr val="FFFFFF"/>
                </a:solidFill>
                <a:latin typeface="Source Sans Pro"/>
              </a:rPr>
              <a:t>8 Threatened Mammal Sightings</a:t>
            </a:r>
          </a:p>
          <a:p>
            <a:pPr marL="171450" indent="-171450" defTabSz="512064">
              <a:spcBef>
                <a:spcPct val="0"/>
              </a:spcBef>
              <a:buFont typeface="Arial" panose="020B0604020202020204" pitchFamily="34" charset="0"/>
              <a:buChar char="•"/>
            </a:pPr>
            <a:r>
              <a:rPr lang="en-US" sz="1400" dirty="0">
                <a:solidFill>
                  <a:srgbClr val="FFFFFF"/>
                </a:solidFill>
                <a:latin typeface="Source Sans Pro"/>
              </a:rPr>
              <a:t>4 Threatened Bird Sightings</a:t>
            </a:r>
          </a:p>
        </p:txBody>
      </p:sp>
      <p:pic>
        <p:nvPicPr>
          <p:cNvPr id="32" name="Graphic 31" descr="Police male with solid fill">
            <a:extLst>
              <a:ext uri="{FF2B5EF4-FFF2-40B4-BE49-F238E27FC236}">
                <a16:creationId xmlns:a16="http://schemas.microsoft.com/office/drawing/2014/main" id="{CC3E99E7-8F57-A8CF-AEDB-E47BB44E51B2}"/>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558469" y="5458198"/>
            <a:ext cx="485403" cy="485403"/>
          </a:xfrm>
          <a:prstGeom prst="rect">
            <a:avLst/>
          </a:prstGeom>
        </p:spPr>
      </p:pic>
      <p:sp>
        <p:nvSpPr>
          <p:cNvPr id="33" name="TextBox 16">
            <a:extLst>
              <a:ext uri="{FF2B5EF4-FFF2-40B4-BE49-F238E27FC236}">
                <a16:creationId xmlns:a16="http://schemas.microsoft.com/office/drawing/2014/main" id="{C38E6768-69C7-FE38-190F-27BF0B60FBFC}"/>
              </a:ext>
            </a:extLst>
          </p:cNvPr>
          <p:cNvSpPr txBox="1"/>
          <p:nvPr/>
        </p:nvSpPr>
        <p:spPr>
          <a:xfrm>
            <a:off x="3167044" y="5462943"/>
            <a:ext cx="3538557" cy="430887"/>
          </a:xfrm>
          <a:prstGeom prst="rect">
            <a:avLst/>
          </a:prstGeom>
        </p:spPr>
        <p:txBody>
          <a:bodyPr wrap="square" lIns="0" tIns="0" rIns="0" bIns="0" rtlCol="0" anchor="t">
            <a:spAutoFit/>
          </a:bodyPr>
          <a:lstStyle/>
          <a:p>
            <a:pPr marL="171450" indent="-171450" defTabSz="512064">
              <a:spcBef>
                <a:spcPct val="0"/>
              </a:spcBef>
              <a:buFont typeface="Arial" panose="020B0604020202020204" pitchFamily="34" charset="0"/>
              <a:buChar char="•"/>
            </a:pPr>
            <a:r>
              <a:rPr lang="en-US" sz="1400" dirty="0">
                <a:solidFill>
                  <a:srgbClr val="FFFFFF"/>
                </a:solidFill>
                <a:latin typeface="Source Sans Pro"/>
              </a:rPr>
              <a:t>22 Joint Security Patrols</a:t>
            </a:r>
          </a:p>
          <a:p>
            <a:pPr marL="171450" indent="-171450" defTabSz="512064">
              <a:spcBef>
                <a:spcPct val="0"/>
              </a:spcBef>
              <a:buFont typeface="Arial" panose="020B0604020202020204" pitchFamily="34" charset="0"/>
              <a:buChar char="•"/>
            </a:pPr>
            <a:r>
              <a:rPr lang="en-US" sz="1400" dirty="0">
                <a:solidFill>
                  <a:srgbClr val="FFFFFF"/>
                </a:solidFill>
                <a:latin typeface="Source Sans Pro"/>
              </a:rPr>
              <a:t>1,278 km</a:t>
            </a:r>
          </a:p>
        </p:txBody>
      </p:sp>
      <p:sp>
        <p:nvSpPr>
          <p:cNvPr id="34" name="Freeform 2">
            <a:extLst>
              <a:ext uri="{FF2B5EF4-FFF2-40B4-BE49-F238E27FC236}">
                <a16:creationId xmlns:a16="http://schemas.microsoft.com/office/drawing/2014/main" id="{83FCA17D-AA72-64A2-C51E-1AC68128B96F}"/>
              </a:ext>
            </a:extLst>
          </p:cNvPr>
          <p:cNvSpPr/>
          <p:nvPr/>
        </p:nvSpPr>
        <p:spPr>
          <a:xfrm rot="5400000">
            <a:off x="10115775" y="5746676"/>
            <a:ext cx="736301" cy="368151"/>
          </a:xfrm>
          <a:custGeom>
            <a:avLst/>
            <a:gdLst/>
            <a:ahLst/>
            <a:cxnLst/>
            <a:rect l="l" t="t" r="r" b="b"/>
            <a:pathLst>
              <a:path w="1472602" h="736301">
                <a:moveTo>
                  <a:pt x="0" y="0"/>
                </a:moveTo>
                <a:lnTo>
                  <a:pt x="1472601" y="0"/>
                </a:lnTo>
                <a:lnTo>
                  <a:pt x="1472601" y="736301"/>
                </a:lnTo>
                <a:lnTo>
                  <a:pt x="0" y="7363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512064"/>
            <a:endParaRPr lang="en-US" sz="504">
              <a:solidFill>
                <a:prstClr val="black"/>
              </a:solidFill>
              <a:latin typeface="Calibri"/>
            </a:endParaRPr>
          </a:p>
        </p:txBody>
      </p:sp>
      <p:pic>
        <p:nvPicPr>
          <p:cNvPr id="35" name="Content Placeholder 5">
            <a:extLst>
              <a:ext uri="{FF2B5EF4-FFF2-40B4-BE49-F238E27FC236}">
                <a16:creationId xmlns:a16="http://schemas.microsoft.com/office/drawing/2014/main" id="{6BB76DB4-BA5B-0798-A6C7-7BE966DEB391}"/>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2861" t="1" r="2009" b="1315"/>
          <a:stretch/>
        </p:blipFill>
        <p:spPr>
          <a:xfrm>
            <a:off x="9784752" y="5840794"/>
            <a:ext cx="735856" cy="736302"/>
          </a:xfrm>
          <a:prstGeom prst="ellipse">
            <a:avLst/>
          </a:prstGeom>
        </p:spPr>
      </p:pic>
      <p:sp>
        <p:nvSpPr>
          <p:cNvPr id="2" name="TextBox 16">
            <a:extLst>
              <a:ext uri="{FF2B5EF4-FFF2-40B4-BE49-F238E27FC236}">
                <a16:creationId xmlns:a16="http://schemas.microsoft.com/office/drawing/2014/main" id="{ECCE4540-A2ED-FCB8-6D6A-69CB23AC76FD}"/>
              </a:ext>
            </a:extLst>
          </p:cNvPr>
          <p:cNvSpPr txBox="1"/>
          <p:nvPr/>
        </p:nvSpPr>
        <p:spPr>
          <a:xfrm>
            <a:off x="2504352" y="2028260"/>
            <a:ext cx="3538557" cy="215444"/>
          </a:xfrm>
          <a:prstGeom prst="rect">
            <a:avLst/>
          </a:prstGeom>
        </p:spPr>
        <p:txBody>
          <a:bodyPr wrap="square" lIns="0" tIns="0" rIns="0" bIns="0" rtlCol="0" anchor="t">
            <a:spAutoFit/>
          </a:bodyPr>
          <a:lstStyle/>
          <a:p>
            <a:pPr defTabSz="512064">
              <a:spcBef>
                <a:spcPct val="0"/>
              </a:spcBef>
            </a:pPr>
            <a:r>
              <a:rPr lang="en-US" sz="1400" dirty="0">
                <a:solidFill>
                  <a:srgbClr val="FFFFFF"/>
                </a:solidFill>
                <a:latin typeface="Source Sans Pro"/>
              </a:rPr>
              <a:t>Spatial Monitoring and Reporting Tool</a:t>
            </a:r>
          </a:p>
        </p:txBody>
      </p:sp>
      <p:pic>
        <p:nvPicPr>
          <p:cNvPr id="4" name="Picture 3">
            <a:extLst>
              <a:ext uri="{FF2B5EF4-FFF2-40B4-BE49-F238E27FC236}">
                <a16:creationId xmlns:a16="http://schemas.microsoft.com/office/drawing/2014/main" id="{887D7335-4D0F-598A-FFD3-9766F16CE4A6}"/>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6565328" y="-4519512"/>
            <a:ext cx="8205345" cy="9039024"/>
          </a:xfrm>
          <a:prstGeom prst="pie">
            <a:avLst>
              <a:gd name="adj1" fmla="val 5402474"/>
              <a:gd name="adj2" fmla="val 10805640"/>
            </a:avLst>
          </a:prstGeom>
        </p:spPr>
      </p:pic>
      <p:grpSp>
        <p:nvGrpSpPr>
          <p:cNvPr id="5" name="Group 6">
            <a:extLst>
              <a:ext uri="{FF2B5EF4-FFF2-40B4-BE49-F238E27FC236}">
                <a16:creationId xmlns:a16="http://schemas.microsoft.com/office/drawing/2014/main" id="{195499DA-0152-A7D2-3117-4DCB332F808F}"/>
              </a:ext>
            </a:extLst>
          </p:cNvPr>
          <p:cNvGrpSpPr/>
          <p:nvPr/>
        </p:nvGrpSpPr>
        <p:grpSpPr>
          <a:xfrm>
            <a:off x="6789492" y="3144624"/>
            <a:ext cx="2243823" cy="2250967"/>
            <a:chOff x="0" y="0"/>
            <a:chExt cx="6350000" cy="6350000"/>
          </a:xfrm>
        </p:grpSpPr>
        <p:sp>
          <p:nvSpPr>
            <p:cNvPr id="13" name="Freeform 7">
              <a:extLst>
                <a:ext uri="{FF2B5EF4-FFF2-40B4-BE49-F238E27FC236}">
                  <a16:creationId xmlns:a16="http://schemas.microsoft.com/office/drawing/2014/main" id="{C7FFBB9D-B5D0-4F4F-A9CA-7C74181B6009}"/>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E2C25"/>
            </a:solidFill>
          </p:spPr>
          <p:txBody>
            <a:bodyPr/>
            <a:lstStyle/>
            <a:p>
              <a:pPr defTabSz="512064"/>
              <a:endParaRPr lang="en-US" sz="504">
                <a:solidFill>
                  <a:prstClr val="black"/>
                </a:solidFill>
                <a:latin typeface="Calibri"/>
              </a:endParaRPr>
            </a:p>
          </p:txBody>
        </p:sp>
      </p:grpSp>
      <p:pic>
        <p:nvPicPr>
          <p:cNvPr id="14" name="Picture 13">
            <a:extLst>
              <a:ext uri="{FF2B5EF4-FFF2-40B4-BE49-F238E27FC236}">
                <a16:creationId xmlns:a16="http://schemas.microsoft.com/office/drawing/2014/main" id="{F27BB4A9-32BE-845F-9BD2-149B408C13D9}"/>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6909362" y="3274772"/>
            <a:ext cx="2007296" cy="1990668"/>
          </a:xfrm>
          <a:prstGeom prst="ellipse">
            <a:avLst/>
          </a:prstGeom>
        </p:spPr>
      </p:pic>
      <p:sp>
        <p:nvSpPr>
          <p:cNvPr id="15" name="TextBox 6">
            <a:extLst>
              <a:ext uri="{FF2B5EF4-FFF2-40B4-BE49-F238E27FC236}">
                <a16:creationId xmlns:a16="http://schemas.microsoft.com/office/drawing/2014/main" id="{2341E956-E4BF-9962-B973-E53190271729}"/>
              </a:ext>
            </a:extLst>
          </p:cNvPr>
          <p:cNvSpPr txBox="1"/>
          <p:nvPr/>
        </p:nvSpPr>
        <p:spPr>
          <a:xfrm>
            <a:off x="2478075" y="2387901"/>
            <a:ext cx="3742994" cy="474489"/>
          </a:xfrm>
          <a:prstGeom prst="rect">
            <a:avLst/>
          </a:prstGeom>
        </p:spPr>
        <p:txBody>
          <a:bodyPr lIns="0" tIns="0" rIns="0" bIns="0" rtlCol="0" anchor="t">
            <a:spAutoFit/>
          </a:bodyPr>
          <a:lstStyle/>
          <a:p>
            <a:pPr defTabSz="512064">
              <a:lnSpc>
                <a:spcPts val="3737"/>
              </a:lnSpc>
            </a:pPr>
            <a:r>
              <a:rPr lang="en-US" sz="2400" b="1" dirty="0">
                <a:solidFill>
                  <a:srgbClr val="62A64C"/>
                </a:solidFill>
                <a:latin typeface="Source Sans Pro" panose="020B0503030403020204" pitchFamily="34" charset="0"/>
                <a:ea typeface="Source Sans Pro" panose="020B0503030403020204" pitchFamily="34" charset="0"/>
              </a:rPr>
              <a:t>Jan 2024 – Mar 2025</a:t>
            </a:r>
          </a:p>
        </p:txBody>
      </p:sp>
    </p:spTree>
    <p:extLst>
      <p:ext uri="{BB962C8B-B14F-4D97-AF65-F5344CB8AC3E}">
        <p14:creationId xmlns:p14="http://schemas.microsoft.com/office/powerpoint/2010/main" val="2476780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b="6000"/>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8E2B524-66E4-FA88-BDAD-F2D8E1EB34B5}"/>
              </a:ext>
            </a:extLst>
          </p:cNvPr>
          <p:cNvSpPr>
            <a:spLocks noGrp="1"/>
          </p:cNvSpPr>
          <p:nvPr>
            <p:ph type="ftr" sz="quarter" idx="10"/>
          </p:nvPr>
        </p:nvSpPr>
        <p:spPr/>
        <p:txBody>
          <a:bodyPr/>
          <a:lstStyle/>
          <a:p>
            <a:r>
              <a:rPr lang="en-GB"/>
              <a:t>The Greater Gola Landscape - Future for Forests, People, and Biodiversity</a:t>
            </a:r>
          </a:p>
        </p:txBody>
      </p:sp>
      <p:sp>
        <p:nvSpPr>
          <p:cNvPr id="3" name="Slide Number Placeholder 2">
            <a:extLst>
              <a:ext uri="{FF2B5EF4-FFF2-40B4-BE49-F238E27FC236}">
                <a16:creationId xmlns:a16="http://schemas.microsoft.com/office/drawing/2014/main" id="{4C748A9C-7BF4-C84B-65F0-04E5AABBCAD2}"/>
              </a:ext>
            </a:extLst>
          </p:cNvPr>
          <p:cNvSpPr>
            <a:spLocks noGrp="1"/>
          </p:cNvSpPr>
          <p:nvPr>
            <p:ph type="sldNum" sz="quarter" idx="11"/>
          </p:nvPr>
        </p:nvSpPr>
        <p:spPr/>
        <p:txBody>
          <a:bodyPr/>
          <a:lstStyle/>
          <a:p>
            <a:fld id="{6139BFAE-67AB-46BF-8C52-659FB5DFC59A}" type="slidenum">
              <a:rPr lang="en-GB" smtClean="0"/>
              <a:pPr/>
              <a:t>16</a:t>
            </a:fld>
            <a:endParaRPr lang="en-GB"/>
          </a:p>
        </p:txBody>
      </p:sp>
      <p:sp>
        <p:nvSpPr>
          <p:cNvPr id="4" name="Title 3">
            <a:extLst>
              <a:ext uri="{FF2B5EF4-FFF2-40B4-BE49-F238E27FC236}">
                <a16:creationId xmlns:a16="http://schemas.microsoft.com/office/drawing/2014/main" id="{D85D1776-CC64-FEA0-32E1-58EF79567AD0}"/>
              </a:ext>
            </a:extLst>
          </p:cNvPr>
          <p:cNvSpPr>
            <a:spLocks noGrp="1"/>
          </p:cNvSpPr>
          <p:nvPr>
            <p:ph type="title"/>
          </p:nvPr>
        </p:nvSpPr>
        <p:spPr>
          <a:xfrm>
            <a:off x="917575" y="895050"/>
            <a:ext cx="7168589" cy="4663068"/>
          </a:xfrm>
        </p:spPr>
        <p:txBody>
          <a:bodyPr/>
          <a:lstStyle/>
          <a:p>
            <a:pPr>
              <a:lnSpc>
                <a:spcPct val="120000"/>
              </a:lnSpc>
              <a:spcBef>
                <a:spcPts val="0"/>
              </a:spcBef>
            </a:pPr>
            <a:r>
              <a:rPr lang="en-US" b="1" dirty="0"/>
              <a:t>Community Development</a:t>
            </a:r>
          </a:p>
        </p:txBody>
      </p:sp>
      <p:sp>
        <p:nvSpPr>
          <p:cNvPr id="5" name="TextBox 4">
            <a:extLst>
              <a:ext uri="{FF2B5EF4-FFF2-40B4-BE49-F238E27FC236}">
                <a16:creationId xmlns:a16="http://schemas.microsoft.com/office/drawing/2014/main" id="{F3D65FE8-5FFE-993D-1B8A-5471EA576438}"/>
              </a:ext>
            </a:extLst>
          </p:cNvPr>
          <p:cNvSpPr txBox="1"/>
          <p:nvPr/>
        </p:nvSpPr>
        <p:spPr>
          <a:xfrm>
            <a:off x="1238026" y="2066036"/>
            <a:ext cx="6310256" cy="3083921"/>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dirty="0">
                <a:solidFill>
                  <a:schemeClr val="bg1"/>
                </a:solidFill>
              </a:rPr>
              <a:t>The project has funded multiple community initiatives that help to build sustainable economic opportunities to ensure the change is permanent and rebuild infrastructure and services like schools, community halls, and clinics.</a:t>
            </a:r>
          </a:p>
          <a:p>
            <a:pPr marL="285750" indent="-285750">
              <a:lnSpc>
                <a:spcPct val="120000"/>
              </a:lnSpc>
              <a:buFont typeface="Arial" panose="020B0604020202020204" pitchFamily="34" charset="0"/>
              <a:buChar char="•"/>
            </a:pPr>
            <a:r>
              <a:rPr lang="en-US" dirty="0">
                <a:solidFill>
                  <a:schemeClr val="bg1"/>
                </a:solidFill>
              </a:rPr>
              <a:t>24,000+ people in 122 forest-edge communities directly benefit from the project</a:t>
            </a:r>
          </a:p>
          <a:p>
            <a:pPr marL="285750" indent="-285750">
              <a:lnSpc>
                <a:spcPct val="120000"/>
              </a:lnSpc>
              <a:buFont typeface="Arial" panose="020B0604020202020204" pitchFamily="34" charset="0"/>
              <a:buChar char="•"/>
            </a:pPr>
            <a:r>
              <a:rPr lang="en-US" dirty="0">
                <a:solidFill>
                  <a:schemeClr val="bg1"/>
                </a:solidFill>
              </a:rPr>
              <a:t>Wider population of 7 Gola Chiefdoms (240,000+) benefit from project interventions</a:t>
            </a:r>
          </a:p>
        </p:txBody>
      </p:sp>
      <p:sp>
        <p:nvSpPr>
          <p:cNvPr id="6" name="Freeform 2">
            <a:extLst>
              <a:ext uri="{FF2B5EF4-FFF2-40B4-BE49-F238E27FC236}">
                <a16:creationId xmlns:a16="http://schemas.microsoft.com/office/drawing/2014/main" id="{06BFE52A-4F7F-37CB-79C9-B26080B62727}"/>
              </a:ext>
            </a:extLst>
          </p:cNvPr>
          <p:cNvSpPr/>
          <p:nvPr/>
        </p:nvSpPr>
        <p:spPr>
          <a:xfrm rot="5400000">
            <a:off x="11259299" y="287242"/>
            <a:ext cx="1219943" cy="645459"/>
          </a:xfrm>
          <a:custGeom>
            <a:avLst/>
            <a:gdLst/>
            <a:ahLst/>
            <a:cxnLst/>
            <a:rect l="l" t="t" r="r" b="b"/>
            <a:pathLst>
              <a:path w="1472602" h="736301">
                <a:moveTo>
                  <a:pt x="0" y="0"/>
                </a:moveTo>
                <a:lnTo>
                  <a:pt x="1472601" y="0"/>
                </a:lnTo>
                <a:lnTo>
                  <a:pt x="1472601" y="736301"/>
                </a:lnTo>
                <a:lnTo>
                  <a:pt x="0" y="7363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504"/>
          </a:p>
        </p:txBody>
      </p:sp>
      <p:pic>
        <p:nvPicPr>
          <p:cNvPr id="7" name="Content Placeholder 5">
            <a:extLst>
              <a:ext uri="{FF2B5EF4-FFF2-40B4-BE49-F238E27FC236}">
                <a16:creationId xmlns:a16="http://schemas.microsoft.com/office/drawing/2014/main" id="{48D87AE7-5515-5989-EA1C-DA255FA7B08E}"/>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861" t="1" r="2009" b="1315"/>
          <a:stretch/>
        </p:blipFill>
        <p:spPr>
          <a:xfrm>
            <a:off x="10796848" y="331269"/>
            <a:ext cx="1079346" cy="1080000"/>
          </a:xfrm>
          <a:prstGeom prst="ellipse">
            <a:avLst/>
          </a:prstGeom>
        </p:spPr>
      </p:pic>
    </p:spTree>
    <p:extLst>
      <p:ext uri="{BB962C8B-B14F-4D97-AF65-F5344CB8AC3E}">
        <p14:creationId xmlns:p14="http://schemas.microsoft.com/office/powerpoint/2010/main" val="606173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E2C25"/>
        </a:solidFill>
        <a:effectLst/>
      </p:bgPr>
    </p:bg>
    <p:spTree>
      <p:nvGrpSpPr>
        <p:cNvPr id="1" name=""/>
        <p:cNvGrpSpPr/>
        <p:nvPr/>
      </p:nvGrpSpPr>
      <p:grpSpPr>
        <a:xfrm>
          <a:off x="0" y="0"/>
          <a:ext cx="0" cy="0"/>
          <a:chOff x="0" y="0"/>
          <a:chExt cx="0" cy="0"/>
        </a:xfrm>
      </p:grpSpPr>
      <p:grpSp>
        <p:nvGrpSpPr>
          <p:cNvPr id="2" name="Group 2"/>
          <p:cNvGrpSpPr/>
          <p:nvPr/>
        </p:nvGrpSpPr>
        <p:grpSpPr>
          <a:xfrm>
            <a:off x="1524000" y="-33454"/>
            <a:ext cx="9144000" cy="3425222"/>
            <a:chOff x="0" y="0"/>
            <a:chExt cx="24384000" cy="7781210"/>
          </a:xfrm>
        </p:grpSpPr>
        <p:pic>
          <p:nvPicPr>
            <p:cNvPr id="3"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24384000" cy="7781210"/>
            </a:xfrm>
            <a:prstGeom prst="rect">
              <a:avLst/>
            </a:prstGeom>
          </p:spPr>
        </p:pic>
      </p:grpSp>
      <p:grpSp>
        <p:nvGrpSpPr>
          <p:cNvPr id="5" name="Group 5"/>
          <p:cNvGrpSpPr/>
          <p:nvPr/>
        </p:nvGrpSpPr>
        <p:grpSpPr>
          <a:xfrm>
            <a:off x="5645367" y="2737120"/>
            <a:ext cx="4496151" cy="2825481"/>
            <a:chOff x="17336" y="366478"/>
            <a:chExt cx="2880766" cy="1579280"/>
          </a:xfrm>
        </p:grpSpPr>
        <p:sp>
          <p:nvSpPr>
            <p:cNvPr id="6" name="Freeform 6"/>
            <p:cNvSpPr/>
            <p:nvPr/>
          </p:nvSpPr>
          <p:spPr>
            <a:xfrm>
              <a:off x="17336" y="366478"/>
              <a:ext cx="2880766" cy="1579280"/>
            </a:xfrm>
            <a:custGeom>
              <a:avLst/>
              <a:gdLst/>
              <a:ahLst/>
              <a:cxnLst/>
              <a:rect l="l" t="t" r="r" b="b"/>
              <a:pathLst>
                <a:path w="2880766" h="1579280">
                  <a:moveTo>
                    <a:pt x="2756305" y="1579279"/>
                  </a:moveTo>
                  <a:lnTo>
                    <a:pt x="124460" y="1579279"/>
                  </a:lnTo>
                  <a:cubicBezTo>
                    <a:pt x="55880" y="1579279"/>
                    <a:pt x="0" y="1523399"/>
                    <a:pt x="0" y="1454819"/>
                  </a:cubicBezTo>
                  <a:lnTo>
                    <a:pt x="0" y="124460"/>
                  </a:lnTo>
                  <a:cubicBezTo>
                    <a:pt x="0" y="55880"/>
                    <a:pt x="55880" y="0"/>
                    <a:pt x="124460" y="0"/>
                  </a:cubicBezTo>
                  <a:lnTo>
                    <a:pt x="2756306" y="0"/>
                  </a:lnTo>
                  <a:cubicBezTo>
                    <a:pt x="2824886" y="0"/>
                    <a:pt x="2880766" y="55880"/>
                    <a:pt x="2880766" y="124460"/>
                  </a:cubicBezTo>
                  <a:lnTo>
                    <a:pt x="2880766" y="1454820"/>
                  </a:lnTo>
                  <a:cubicBezTo>
                    <a:pt x="2880766" y="1523399"/>
                    <a:pt x="2824886" y="1579280"/>
                    <a:pt x="2756306" y="1579280"/>
                  </a:cubicBezTo>
                  <a:close/>
                </a:path>
              </a:pathLst>
            </a:custGeom>
            <a:solidFill>
              <a:srgbClr val="4C8F36">
                <a:alpha val="89804"/>
              </a:srgbClr>
            </a:solidFill>
          </p:spPr>
          <p:txBody>
            <a:bodyPr/>
            <a:lstStyle/>
            <a:p>
              <a:pPr defTabSz="512064"/>
              <a:endParaRPr lang="en-US" sz="504">
                <a:solidFill>
                  <a:prstClr val="black"/>
                </a:solidFill>
                <a:latin typeface="Calibri"/>
              </a:endParaRPr>
            </a:p>
          </p:txBody>
        </p:sp>
      </p:grpSp>
      <p:sp>
        <p:nvSpPr>
          <p:cNvPr id="7" name="TextBox 7"/>
          <p:cNvSpPr txBox="1"/>
          <p:nvPr/>
        </p:nvSpPr>
        <p:spPr>
          <a:xfrm>
            <a:off x="2335096" y="4210906"/>
            <a:ext cx="2565890" cy="872034"/>
          </a:xfrm>
          <a:prstGeom prst="rect">
            <a:avLst/>
          </a:prstGeom>
        </p:spPr>
        <p:txBody>
          <a:bodyPr lIns="0" tIns="0" rIns="0" bIns="0" rtlCol="0" anchor="t">
            <a:spAutoFit/>
          </a:bodyPr>
          <a:lstStyle/>
          <a:p>
            <a:pPr defTabSz="512064">
              <a:lnSpc>
                <a:spcPts val="3412"/>
              </a:lnSpc>
            </a:pPr>
            <a:r>
              <a:rPr lang="en-US" sz="3249">
                <a:solidFill>
                  <a:srgbClr val="FFFFFF"/>
                </a:solidFill>
                <a:latin typeface="Roboto Bold"/>
              </a:rPr>
              <a:t>Community Development</a:t>
            </a:r>
          </a:p>
        </p:txBody>
      </p:sp>
      <p:grpSp>
        <p:nvGrpSpPr>
          <p:cNvPr id="8" name="Group 8"/>
          <p:cNvGrpSpPr/>
          <p:nvPr/>
        </p:nvGrpSpPr>
        <p:grpSpPr>
          <a:xfrm>
            <a:off x="2335096" y="3818367"/>
            <a:ext cx="247284" cy="247284"/>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8F36">
                <a:alpha val="49804"/>
              </a:srgbClr>
            </a:solidFill>
          </p:spPr>
          <p:txBody>
            <a:bodyPr/>
            <a:lstStyle/>
            <a:p>
              <a:pPr defTabSz="512064"/>
              <a:endParaRPr lang="en-US" sz="504">
                <a:solidFill>
                  <a:prstClr val="black"/>
                </a:solidFill>
                <a:latin typeface="Calibri"/>
              </a:endParaRPr>
            </a:p>
          </p:txBody>
        </p:sp>
      </p:grpSp>
      <p:grpSp>
        <p:nvGrpSpPr>
          <p:cNvPr id="10" name="Group 10"/>
          <p:cNvGrpSpPr/>
          <p:nvPr/>
        </p:nvGrpSpPr>
        <p:grpSpPr>
          <a:xfrm>
            <a:off x="2508274" y="3818367"/>
            <a:ext cx="247284" cy="247284"/>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8F36">
                <a:alpha val="49804"/>
              </a:srgbClr>
            </a:solidFill>
          </p:spPr>
          <p:txBody>
            <a:bodyPr/>
            <a:lstStyle/>
            <a:p>
              <a:pPr defTabSz="512064"/>
              <a:endParaRPr lang="en-US" sz="504">
                <a:solidFill>
                  <a:prstClr val="black"/>
                </a:solidFill>
                <a:latin typeface="Calibri"/>
              </a:endParaRPr>
            </a:p>
          </p:txBody>
        </p:sp>
      </p:grpSp>
      <p:grpSp>
        <p:nvGrpSpPr>
          <p:cNvPr id="12" name="Group 12"/>
          <p:cNvGrpSpPr/>
          <p:nvPr/>
        </p:nvGrpSpPr>
        <p:grpSpPr>
          <a:xfrm>
            <a:off x="2681451" y="3818367"/>
            <a:ext cx="247284" cy="247284"/>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8F36">
                <a:alpha val="49804"/>
              </a:srgbClr>
            </a:solidFill>
          </p:spPr>
          <p:txBody>
            <a:bodyPr/>
            <a:lstStyle/>
            <a:p>
              <a:pPr defTabSz="512064"/>
              <a:endParaRPr lang="en-US" sz="504">
                <a:solidFill>
                  <a:prstClr val="black"/>
                </a:solidFill>
                <a:latin typeface="Calibri"/>
              </a:endParaRPr>
            </a:p>
          </p:txBody>
        </p:sp>
      </p:grpSp>
      <p:sp>
        <p:nvSpPr>
          <p:cNvPr id="15" name="TextBox 15"/>
          <p:cNvSpPr txBox="1"/>
          <p:nvPr/>
        </p:nvSpPr>
        <p:spPr>
          <a:xfrm>
            <a:off x="5896650" y="3619901"/>
            <a:ext cx="980804" cy="461665"/>
          </a:xfrm>
          <a:prstGeom prst="rect">
            <a:avLst/>
          </a:prstGeom>
        </p:spPr>
        <p:txBody>
          <a:bodyPr lIns="0" tIns="0" rIns="0" bIns="0" rtlCol="0" anchor="t">
            <a:spAutoFit/>
          </a:bodyPr>
          <a:lstStyle/>
          <a:p>
            <a:pPr defTabSz="512064">
              <a:lnSpc>
                <a:spcPts val="1842"/>
              </a:lnSpc>
              <a:spcBef>
                <a:spcPct val="0"/>
              </a:spcBef>
            </a:pPr>
            <a:r>
              <a:rPr lang="en-US" sz="1400" b="1" dirty="0">
                <a:solidFill>
                  <a:srgbClr val="FFFFFF"/>
                </a:solidFill>
                <a:latin typeface="Source Sans Pro"/>
              </a:rPr>
              <a:t>Livelihood Support</a:t>
            </a:r>
          </a:p>
        </p:txBody>
      </p:sp>
      <p:sp>
        <p:nvSpPr>
          <p:cNvPr id="17" name="TextBox 17"/>
          <p:cNvSpPr txBox="1"/>
          <p:nvPr/>
        </p:nvSpPr>
        <p:spPr>
          <a:xfrm>
            <a:off x="7244964" y="3619901"/>
            <a:ext cx="980804" cy="461665"/>
          </a:xfrm>
          <a:prstGeom prst="rect">
            <a:avLst/>
          </a:prstGeom>
        </p:spPr>
        <p:txBody>
          <a:bodyPr lIns="0" tIns="0" rIns="0" bIns="0" rtlCol="0" anchor="t">
            <a:spAutoFit/>
          </a:bodyPr>
          <a:lstStyle/>
          <a:p>
            <a:pPr defTabSz="512064">
              <a:lnSpc>
                <a:spcPts val="1842"/>
              </a:lnSpc>
              <a:spcBef>
                <a:spcPct val="0"/>
              </a:spcBef>
            </a:pPr>
            <a:r>
              <a:rPr lang="en-US" sz="1400" b="1" dirty="0">
                <a:solidFill>
                  <a:srgbClr val="FFFFFF"/>
                </a:solidFill>
                <a:latin typeface="Source Sans Pro"/>
              </a:rPr>
              <a:t>Education &amp; Outreach</a:t>
            </a:r>
          </a:p>
        </p:txBody>
      </p:sp>
      <p:sp>
        <p:nvSpPr>
          <p:cNvPr id="19" name="TextBox 19"/>
          <p:cNvSpPr txBox="1"/>
          <p:nvPr/>
        </p:nvSpPr>
        <p:spPr>
          <a:xfrm>
            <a:off x="8672336" y="3619901"/>
            <a:ext cx="1081264" cy="692497"/>
          </a:xfrm>
          <a:prstGeom prst="rect">
            <a:avLst/>
          </a:prstGeom>
        </p:spPr>
        <p:txBody>
          <a:bodyPr wrap="square" lIns="0" tIns="0" rIns="0" bIns="0" rtlCol="0" anchor="t">
            <a:spAutoFit/>
          </a:bodyPr>
          <a:lstStyle/>
          <a:p>
            <a:pPr defTabSz="512064">
              <a:lnSpc>
                <a:spcPts val="1842"/>
              </a:lnSpc>
              <a:spcBef>
                <a:spcPct val="0"/>
              </a:spcBef>
            </a:pPr>
            <a:r>
              <a:rPr lang="en-US" sz="1400" b="1" dirty="0">
                <a:solidFill>
                  <a:srgbClr val="FFFFFF"/>
                </a:solidFill>
                <a:latin typeface="Source Sans Pro"/>
              </a:rPr>
              <a:t>Capital Development</a:t>
            </a:r>
          </a:p>
        </p:txBody>
      </p:sp>
      <p:sp>
        <p:nvSpPr>
          <p:cNvPr id="20" name="TextBox 20"/>
          <p:cNvSpPr txBox="1"/>
          <p:nvPr/>
        </p:nvSpPr>
        <p:spPr>
          <a:xfrm>
            <a:off x="5896650" y="4177568"/>
            <a:ext cx="980804" cy="1077218"/>
          </a:xfrm>
          <a:prstGeom prst="rect">
            <a:avLst/>
          </a:prstGeom>
        </p:spPr>
        <p:txBody>
          <a:bodyPr wrap="square" lIns="0" tIns="0" rIns="0" bIns="0" rtlCol="0" anchor="t">
            <a:spAutoFit/>
          </a:bodyPr>
          <a:lstStyle/>
          <a:p>
            <a:pPr defTabSz="512064">
              <a:spcBef>
                <a:spcPct val="0"/>
              </a:spcBef>
              <a:spcAft>
                <a:spcPts val="600"/>
              </a:spcAft>
            </a:pPr>
            <a:r>
              <a:rPr lang="en-US" sz="1200" dirty="0">
                <a:solidFill>
                  <a:srgbClr val="FFFFFF"/>
                </a:solidFill>
                <a:latin typeface="Source Sans Pro"/>
              </a:rPr>
              <a:t>Agricultural Intensification</a:t>
            </a:r>
          </a:p>
          <a:p>
            <a:pPr defTabSz="512064">
              <a:spcBef>
                <a:spcPct val="0"/>
              </a:spcBef>
              <a:spcAft>
                <a:spcPts val="600"/>
              </a:spcAft>
            </a:pPr>
            <a:r>
              <a:rPr lang="en-US" sz="1200" dirty="0">
                <a:solidFill>
                  <a:srgbClr val="FFFFFF"/>
                </a:solidFill>
                <a:latin typeface="Source Sans Pro"/>
              </a:rPr>
              <a:t>Crop-Raiding</a:t>
            </a:r>
          </a:p>
          <a:p>
            <a:pPr defTabSz="512064">
              <a:spcBef>
                <a:spcPct val="0"/>
              </a:spcBef>
              <a:spcAft>
                <a:spcPts val="600"/>
              </a:spcAft>
            </a:pPr>
            <a:r>
              <a:rPr lang="en-US" sz="1200" dirty="0">
                <a:solidFill>
                  <a:srgbClr val="FFFFFF"/>
                </a:solidFill>
                <a:latin typeface="Source Sans Pro"/>
              </a:rPr>
              <a:t>Land-Use Planning</a:t>
            </a:r>
          </a:p>
        </p:txBody>
      </p:sp>
      <p:pic>
        <p:nvPicPr>
          <p:cNvPr id="25" name="Graphic 24" descr="Books with solid fill">
            <a:extLst>
              <a:ext uri="{FF2B5EF4-FFF2-40B4-BE49-F238E27FC236}">
                <a16:creationId xmlns:a16="http://schemas.microsoft.com/office/drawing/2014/main" id="{77272E80-4700-5870-9FD2-75E1EE5357C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337712" y="2971800"/>
            <a:ext cx="555730" cy="555730"/>
          </a:xfrm>
          <a:prstGeom prst="rect">
            <a:avLst/>
          </a:prstGeom>
        </p:spPr>
      </p:pic>
      <p:pic>
        <p:nvPicPr>
          <p:cNvPr id="27" name="Graphic 26" descr="Open hand with plant with solid fill">
            <a:extLst>
              <a:ext uri="{FF2B5EF4-FFF2-40B4-BE49-F238E27FC236}">
                <a16:creationId xmlns:a16="http://schemas.microsoft.com/office/drawing/2014/main" id="{FB7B1E64-8702-5D01-8DFE-0DA453914AB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002760" y="3019290"/>
            <a:ext cx="558543" cy="558543"/>
          </a:xfrm>
          <a:prstGeom prst="rect">
            <a:avLst/>
          </a:prstGeom>
        </p:spPr>
      </p:pic>
      <p:sp>
        <p:nvSpPr>
          <p:cNvPr id="30" name="TextBox 20">
            <a:extLst>
              <a:ext uri="{FF2B5EF4-FFF2-40B4-BE49-F238E27FC236}">
                <a16:creationId xmlns:a16="http://schemas.microsoft.com/office/drawing/2014/main" id="{00675B20-B216-86EE-A4E4-B6A6F0EF5FCD}"/>
              </a:ext>
            </a:extLst>
          </p:cNvPr>
          <p:cNvSpPr txBox="1"/>
          <p:nvPr/>
        </p:nvSpPr>
        <p:spPr>
          <a:xfrm>
            <a:off x="7248796" y="4177567"/>
            <a:ext cx="980804" cy="1338828"/>
          </a:xfrm>
          <a:prstGeom prst="rect">
            <a:avLst/>
          </a:prstGeom>
        </p:spPr>
        <p:txBody>
          <a:bodyPr wrap="square" lIns="0" tIns="0" rIns="0" bIns="0" rtlCol="0" anchor="t">
            <a:spAutoFit/>
          </a:bodyPr>
          <a:lstStyle/>
          <a:p>
            <a:pPr defTabSz="512064">
              <a:spcBef>
                <a:spcPct val="0"/>
              </a:spcBef>
              <a:spcAft>
                <a:spcPts val="600"/>
              </a:spcAft>
            </a:pPr>
            <a:r>
              <a:rPr lang="en-US" sz="1200" dirty="0">
                <a:solidFill>
                  <a:srgbClr val="FFFFFF"/>
                </a:solidFill>
                <a:latin typeface="Source Sans Pro"/>
              </a:rPr>
              <a:t>School Support</a:t>
            </a:r>
          </a:p>
          <a:p>
            <a:pPr defTabSz="512064">
              <a:spcBef>
                <a:spcPct val="0"/>
              </a:spcBef>
              <a:spcAft>
                <a:spcPts val="600"/>
              </a:spcAft>
            </a:pPr>
            <a:r>
              <a:rPr lang="en-US" sz="1200" dirty="0">
                <a:solidFill>
                  <a:srgbClr val="FFFFFF"/>
                </a:solidFill>
                <a:latin typeface="Source Sans Pro"/>
              </a:rPr>
              <a:t>Nature Clubs</a:t>
            </a:r>
          </a:p>
          <a:p>
            <a:pPr defTabSz="512064">
              <a:spcBef>
                <a:spcPct val="0"/>
              </a:spcBef>
              <a:spcAft>
                <a:spcPts val="600"/>
              </a:spcAft>
            </a:pPr>
            <a:r>
              <a:rPr lang="en-US" sz="1200" dirty="0">
                <a:solidFill>
                  <a:srgbClr val="FFFFFF"/>
                </a:solidFill>
                <a:latin typeface="Source Sans Pro"/>
              </a:rPr>
              <a:t>Environmental Roadshows</a:t>
            </a:r>
          </a:p>
          <a:p>
            <a:pPr defTabSz="512064">
              <a:spcBef>
                <a:spcPct val="0"/>
              </a:spcBef>
              <a:spcAft>
                <a:spcPts val="600"/>
              </a:spcAft>
            </a:pPr>
            <a:endParaRPr lang="en-US" sz="1200" dirty="0">
              <a:solidFill>
                <a:srgbClr val="FFFFFF"/>
              </a:solidFill>
              <a:latin typeface="Source Sans Pro"/>
            </a:endParaRPr>
          </a:p>
        </p:txBody>
      </p:sp>
      <p:sp>
        <p:nvSpPr>
          <p:cNvPr id="32" name="TextBox 20">
            <a:extLst>
              <a:ext uri="{FF2B5EF4-FFF2-40B4-BE49-F238E27FC236}">
                <a16:creationId xmlns:a16="http://schemas.microsoft.com/office/drawing/2014/main" id="{CD9B38CB-C05F-035B-32E8-37C85381B933}"/>
              </a:ext>
            </a:extLst>
          </p:cNvPr>
          <p:cNvSpPr txBox="1"/>
          <p:nvPr/>
        </p:nvSpPr>
        <p:spPr>
          <a:xfrm>
            <a:off x="8672336" y="4160157"/>
            <a:ext cx="980804" cy="1184940"/>
          </a:xfrm>
          <a:prstGeom prst="rect">
            <a:avLst/>
          </a:prstGeom>
        </p:spPr>
        <p:txBody>
          <a:bodyPr wrap="square" lIns="0" tIns="0" rIns="0" bIns="0" rtlCol="0" anchor="t">
            <a:spAutoFit/>
          </a:bodyPr>
          <a:lstStyle/>
          <a:p>
            <a:pPr defTabSz="512064">
              <a:spcBef>
                <a:spcPct val="0"/>
              </a:spcBef>
              <a:spcAft>
                <a:spcPts val="600"/>
              </a:spcAft>
            </a:pPr>
            <a:r>
              <a:rPr lang="en-US" sz="1200" dirty="0">
                <a:solidFill>
                  <a:srgbClr val="FFFFFF"/>
                </a:solidFill>
                <a:latin typeface="Source Sans Pro"/>
              </a:rPr>
              <a:t>Village Savings and Loans (VSLA)</a:t>
            </a:r>
          </a:p>
          <a:p>
            <a:pPr defTabSz="512064">
              <a:spcBef>
                <a:spcPct val="0"/>
              </a:spcBef>
              <a:spcAft>
                <a:spcPts val="600"/>
              </a:spcAft>
            </a:pPr>
            <a:r>
              <a:rPr lang="en-US" sz="1200" dirty="0">
                <a:solidFill>
                  <a:srgbClr val="FFFFFF"/>
                </a:solidFill>
                <a:latin typeface="Source Sans Pro"/>
              </a:rPr>
              <a:t>Community Development Fund</a:t>
            </a:r>
          </a:p>
        </p:txBody>
      </p:sp>
      <p:pic>
        <p:nvPicPr>
          <p:cNvPr id="34" name="Graphic 33" descr="Coins with solid fill">
            <a:extLst>
              <a:ext uri="{FF2B5EF4-FFF2-40B4-BE49-F238E27FC236}">
                <a16:creationId xmlns:a16="http://schemas.microsoft.com/office/drawing/2014/main" id="{81257E91-CDB3-6846-6160-4E7B3891FFF4}"/>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672336" y="2971800"/>
            <a:ext cx="558544" cy="558544"/>
          </a:xfrm>
          <a:prstGeom prst="rect">
            <a:avLst/>
          </a:prstGeom>
        </p:spPr>
      </p:pic>
      <p:sp>
        <p:nvSpPr>
          <p:cNvPr id="35" name="Freeform 2">
            <a:extLst>
              <a:ext uri="{FF2B5EF4-FFF2-40B4-BE49-F238E27FC236}">
                <a16:creationId xmlns:a16="http://schemas.microsoft.com/office/drawing/2014/main" id="{B365669B-EC0D-F792-BAD0-52481F53DCC9}"/>
              </a:ext>
            </a:extLst>
          </p:cNvPr>
          <p:cNvSpPr/>
          <p:nvPr/>
        </p:nvSpPr>
        <p:spPr>
          <a:xfrm rot="5400000">
            <a:off x="10115775" y="5746676"/>
            <a:ext cx="736301" cy="368151"/>
          </a:xfrm>
          <a:custGeom>
            <a:avLst/>
            <a:gdLst/>
            <a:ahLst/>
            <a:cxnLst/>
            <a:rect l="l" t="t" r="r" b="b"/>
            <a:pathLst>
              <a:path w="1472602" h="736301">
                <a:moveTo>
                  <a:pt x="0" y="0"/>
                </a:moveTo>
                <a:lnTo>
                  <a:pt x="1472601" y="0"/>
                </a:lnTo>
                <a:lnTo>
                  <a:pt x="1472601" y="736301"/>
                </a:lnTo>
                <a:lnTo>
                  <a:pt x="0" y="7363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512064"/>
            <a:endParaRPr lang="en-US" sz="504">
              <a:solidFill>
                <a:prstClr val="black"/>
              </a:solidFill>
              <a:latin typeface="Calibri"/>
            </a:endParaRPr>
          </a:p>
        </p:txBody>
      </p:sp>
      <p:pic>
        <p:nvPicPr>
          <p:cNvPr id="36" name="Content Placeholder 5">
            <a:extLst>
              <a:ext uri="{FF2B5EF4-FFF2-40B4-BE49-F238E27FC236}">
                <a16:creationId xmlns:a16="http://schemas.microsoft.com/office/drawing/2014/main" id="{8E34D90D-5BA5-68FA-ECB1-893C53D73BCE}"/>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2861" t="1" r="2009" b="1315"/>
          <a:stretch/>
        </p:blipFill>
        <p:spPr>
          <a:xfrm>
            <a:off x="9784752" y="5840794"/>
            <a:ext cx="735856" cy="736302"/>
          </a:xfrm>
          <a:prstGeom prst="ellipse">
            <a:avLst/>
          </a:prstGeom>
        </p:spPr>
      </p:pic>
    </p:spTree>
    <p:extLst>
      <p:ext uri="{BB962C8B-B14F-4D97-AF65-F5344CB8AC3E}">
        <p14:creationId xmlns:p14="http://schemas.microsoft.com/office/powerpoint/2010/main" val="2281870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E2C2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F55D25-A779-284B-8348-99EBB58C3F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8"/>
          <a:stretch/>
        </p:blipFill>
        <p:spPr>
          <a:xfrm>
            <a:off x="6677910" y="1506964"/>
            <a:ext cx="7980180" cy="10761236"/>
          </a:xfrm>
          <a:prstGeom prst="pie">
            <a:avLst>
              <a:gd name="adj1" fmla="val 10788149"/>
              <a:gd name="adj2" fmla="val 16207387"/>
            </a:avLst>
          </a:prstGeom>
        </p:spPr>
      </p:pic>
      <p:grpSp>
        <p:nvGrpSpPr>
          <p:cNvPr id="12" name="Group 5">
            <a:extLst>
              <a:ext uri="{FF2B5EF4-FFF2-40B4-BE49-F238E27FC236}">
                <a16:creationId xmlns:a16="http://schemas.microsoft.com/office/drawing/2014/main" id="{37992CA1-84DC-A06A-E926-EDDC0D614EC2}"/>
              </a:ext>
            </a:extLst>
          </p:cNvPr>
          <p:cNvGrpSpPr>
            <a:grpSpLocks/>
          </p:cNvGrpSpPr>
          <p:nvPr/>
        </p:nvGrpSpPr>
        <p:grpSpPr>
          <a:xfrm>
            <a:off x="8458201" y="171012"/>
            <a:ext cx="2495989" cy="2495989"/>
            <a:chOff x="0" y="0"/>
            <a:chExt cx="6350000" cy="6350000"/>
          </a:xfrm>
        </p:grpSpPr>
        <p:sp>
          <p:nvSpPr>
            <p:cNvPr id="13" name="Freeform 6">
              <a:extLst>
                <a:ext uri="{FF2B5EF4-FFF2-40B4-BE49-F238E27FC236}">
                  <a16:creationId xmlns:a16="http://schemas.microsoft.com/office/drawing/2014/main" id="{4673ACCB-2BF3-33F1-F6ED-F67EF42BE249}"/>
                </a:ext>
              </a:extLst>
            </p:cNvPr>
            <p:cNvSpPr>
              <a:spLocks/>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E2C25"/>
            </a:solidFill>
          </p:spPr>
          <p:txBody>
            <a:bodyPr/>
            <a:lstStyle/>
            <a:p>
              <a:pPr defTabSz="512064"/>
              <a:endParaRPr lang="en-US" sz="504">
                <a:solidFill>
                  <a:prstClr val="black"/>
                </a:solidFill>
                <a:latin typeface="Calibri"/>
              </a:endParaRPr>
            </a:p>
          </p:txBody>
        </p:sp>
      </p:grpSp>
      <p:grpSp>
        <p:nvGrpSpPr>
          <p:cNvPr id="9" name="Group 5">
            <a:extLst>
              <a:ext uri="{FF2B5EF4-FFF2-40B4-BE49-F238E27FC236}">
                <a16:creationId xmlns:a16="http://schemas.microsoft.com/office/drawing/2014/main" id="{C437A579-C009-1474-1046-27F4A46A3950}"/>
              </a:ext>
            </a:extLst>
          </p:cNvPr>
          <p:cNvGrpSpPr/>
          <p:nvPr/>
        </p:nvGrpSpPr>
        <p:grpSpPr>
          <a:xfrm>
            <a:off x="6428966" y="1278280"/>
            <a:ext cx="2495989" cy="2495989"/>
            <a:chOff x="0" y="0"/>
            <a:chExt cx="6350000" cy="6350000"/>
          </a:xfrm>
        </p:grpSpPr>
        <p:sp>
          <p:nvSpPr>
            <p:cNvPr id="10" name="Freeform 6">
              <a:extLst>
                <a:ext uri="{FF2B5EF4-FFF2-40B4-BE49-F238E27FC236}">
                  <a16:creationId xmlns:a16="http://schemas.microsoft.com/office/drawing/2014/main" id="{FB4B6837-1815-4BD8-4069-01814B748E12}"/>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E2C25"/>
            </a:solidFill>
          </p:spPr>
          <p:txBody>
            <a:bodyPr/>
            <a:lstStyle/>
            <a:p>
              <a:pPr defTabSz="512064"/>
              <a:endParaRPr lang="en-US" sz="504">
                <a:solidFill>
                  <a:prstClr val="black"/>
                </a:solidFill>
                <a:latin typeface="Calibri"/>
              </a:endParaRPr>
            </a:p>
          </p:txBody>
        </p:sp>
      </p:grpSp>
      <p:grpSp>
        <p:nvGrpSpPr>
          <p:cNvPr id="5" name="Group 5"/>
          <p:cNvGrpSpPr>
            <a:grpSpLocks/>
          </p:cNvGrpSpPr>
          <p:nvPr/>
        </p:nvGrpSpPr>
        <p:grpSpPr>
          <a:xfrm>
            <a:off x="6428966" y="1278280"/>
            <a:ext cx="2495989" cy="2495989"/>
            <a:chOff x="0" y="0"/>
            <a:chExt cx="6350000" cy="6350000"/>
          </a:xfrm>
        </p:grpSpPr>
        <p:sp>
          <p:nvSpPr>
            <p:cNvPr id="6" name="Freeform 6"/>
            <p:cNvSpPr>
              <a:spLocks/>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E2C25"/>
            </a:solidFill>
          </p:spPr>
          <p:txBody>
            <a:bodyPr/>
            <a:lstStyle/>
            <a:p>
              <a:pPr defTabSz="512064"/>
              <a:endParaRPr lang="en-US" sz="504">
                <a:solidFill>
                  <a:prstClr val="black"/>
                </a:solidFill>
                <a:latin typeface="Calibri"/>
              </a:endParaRPr>
            </a:p>
          </p:txBody>
        </p:sp>
      </p:grpSp>
      <p:pic>
        <p:nvPicPr>
          <p:cNvPr id="11" name="Picture 10">
            <a:extLst>
              <a:ext uri="{FF2B5EF4-FFF2-40B4-BE49-F238E27FC236}">
                <a16:creationId xmlns:a16="http://schemas.microsoft.com/office/drawing/2014/main" id="{E31FD8EB-851A-9A78-D164-CD93091194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15"/>
          <a:stretch/>
        </p:blipFill>
        <p:spPr>
          <a:xfrm>
            <a:off x="6589478" y="1447800"/>
            <a:ext cx="2174962" cy="2156946"/>
          </a:xfrm>
          <a:prstGeom prst="ellipse">
            <a:avLst/>
          </a:prstGeom>
        </p:spPr>
      </p:pic>
      <p:sp>
        <p:nvSpPr>
          <p:cNvPr id="2" name="Freeform 2"/>
          <p:cNvSpPr/>
          <p:nvPr/>
        </p:nvSpPr>
        <p:spPr>
          <a:xfrm flipH="1" flipV="1">
            <a:off x="1524000" y="0"/>
            <a:ext cx="672586" cy="672586"/>
          </a:xfrm>
          <a:custGeom>
            <a:avLst/>
            <a:gdLst/>
            <a:ahLst/>
            <a:cxnLst/>
            <a:rect l="l" t="t" r="r" b="b"/>
            <a:pathLst>
              <a:path w="1345171" h="1345171">
                <a:moveTo>
                  <a:pt x="1345171" y="1345171"/>
                </a:moveTo>
                <a:lnTo>
                  <a:pt x="0" y="1345171"/>
                </a:lnTo>
                <a:lnTo>
                  <a:pt x="0" y="0"/>
                </a:lnTo>
                <a:lnTo>
                  <a:pt x="1345171" y="0"/>
                </a:lnTo>
                <a:lnTo>
                  <a:pt x="1345171" y="1345171"/>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pPr defTabSz="512064"/>
            <a:endParaRPr lang="en-US" sz="504">
              <a:solidFill>
                <a:prstClr val="black"/>
              </a:solidFill>
              <a:latin typeface="Calibri"/>
            </a:endParaRPr>
          </a:p>
        </p:txBody>
      </p:sp>
      <p:sp>
        <p:nvSpPr>
          <p:cNvPr id="29" name="TextBox 15">
            <a:extLst>
              <a:ext uri="{FF2B5EF4-FFF2-40B4-BE49-F238E27FC236}">
                <a16:creationId xmlns:a16="http://schemas.microsoft.com/office/drawing/2014/main" id="{1B486458-17E3-9E5F-DEA3-7F85FFF8B64E}"/>
              </a:ext>
            </a:extLst>
          </p:cNvPr>
          <p:cNvSpPr txBox="1"/>
          <p:nvPr/>
        </p:nvSpPr>
        <p:spPr>
          <a:xfrm>
            <a:off x="2259262" y="257276"/>
            <a:ext cx="1817439" cy="141064"/>
          </a:xfrm>
          <a:prstGeom prst="rect">
            <a:avLst/>
          </a:prstGeom>
        </p:spPr>
        <p:txBody>
          <a:bodyPr wrap="square" lIns="0" tIns="0" rIns="0" bIns="0" rtlCol="0" anchor="t">
            <a:spAutoFit/>
          </a:bodyPr>
          <a:lstStyle/>
          <a:p>
            <a:pPr defTabSz="512064">
              <a:lnSpc>
                <a:spcPts val="1120"/>
              </a:lnSpc>
              <a:spcBef>
                <a:spcPct val="0"/>
              </a:spcBef>
            </a:pPr>
            <a:r>
              <a:rPr lang="en-US" sz="800" dirty="0">
                <a:solidFill>
                  <a:srgbClr val="FFFFFF"/>
                </a:solidFill>
                <a:latin typeface="Roboto Bold"/>
              </a:rPr>
              <a:t>GOLA RAINFOREST CONSERVATION</a:t>
            </a:r>
          </a:p>
        </p:txBody>
      </p:sp>
      <p:grpSp>
        <p:nvGrpSpPr>
          <p:cNvPr id="27" name="Group 11">
            <a:extLst>
              <a:ext uri="{FF2B5EF4-FFF2-40B4-BE49-F238E27FC236}">
                <a16:creationId xmlns:a16="http://schemas.microsoft.com/office/drawing/2014/main" id="{79959807-BAEF-62ED-6277-C80568EC58D2}"/>
              </a:ext>
            </a:extLst>
          </p:cNvPr>
          <p:cNvGrpSpPr/>
          <p:nvPr/>
        </p:nvGrpSpPr>
        <p:grpSpPr>
          <a:xfrm>
            <a:off x="2196586" y="1143000"/>
            <a:ext cx="247284" cy="247284"/>
            <a:chOff x="0" y="0"/>
            <a:chExt cx="6350000" cy="6350000"/>
          </a:xfrm>
        </p:grpSpPr>
        <p:sp>
          <p:nvSpPr>
            <p:cNvPr id="28" name="Freeform 12">
              <a:extLst>
                <a:ext uri="{FF2B5EF4-FFF2-40B4-BE49-F238E27FC236}">
                  <a16:creationId xmlns:a16="http://schemas.microsoft.com/office/drawing/2014/main" id="{53F5E090-6551-509A-AF56-EEB53D9498E2}"/>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8F36">
                <a:alpha val="49804"/>
              </a:srgbClr>
            </a:solidFill>
          </p:spPr>
          <p:txBody>
            <a:bodyPr/>
            <a:lstStyle/>
            <a:p>
              <a:pPr defTabSz="512064"/>
              <a:endParaRPr lang="en-US" sz="504">
                <a:solidFill>
                  <a:prstClr val="black"/>
                </a:solidFill>
                <a:latin typeface="Calibri"/>
              </a:endParaRPr>
            </a:p>
          </p:txBody>
        </p:sp>
      </p:grpSp>
      <p:grpSp>
        <p:nvGrpSpPr>
          <p:cNvPr id="30" name="Group 13">
            <a:extLst>
              <a:ext uri="{FF2B5EF4-FFF2-40B4-BE49-F238E27FC236}">
                <a16:creationId xmlns:a16="http://schemas.microsoft.com/office/drawing/2014/main" id="{A777704D-8DFF-1688-1742-32E7BDD3FDDF}"/>
              </a:ext>
            </a:extLst>
          </p:cNvPr>
          <p:cNvGrpSpPr/>
          <p:nvPr/>
        </p:nvGrpSpPr>
        <p:grpSpPr>
          <a:xfrm>
            <a:off x="2369763" y="1143000"/>
            <a:ext cx="247284" cy="247284"/>
            <a:chOff x="0" y="0"/>
            <a:chExt cx="6350000" cy="6350000"/>
          </a:xfrm>
        </p:grpSpPr>
        <p:sp>
          <p:nvSpPr>
            <p:cNvPr id="31" name="Freeform 14">
              <a:extLst>
                <a:ext uri="{FF2B5EF4-FFF2-40B4-BE49-F238E27FC236}">
                  <a16:creationId xmlns:a16="http://schemas.microsoft.com/office/drawing/2014/main" id="{799D2839-C821-FA5C-1A4D-43EE459E7383}"/>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8F36">
                <a:alpha val="49804"/>
              </a:srgbClr>
            </a:solidFill>
          </p:spPr>
          <p:txBody>
            <a:bodyPr/>
            <a:lstStyle/>
            <a:p>
              <a:pPr defTabSz="512064"/>
              <a:endParaRPr lang="en-US" sz="504">
                <a:solidFill>
                  <a:prstClr val="black"/>
                </a:solidFill>
                <a:latin typeface="Calibri"/>
              </a:endParaRPr>
            </a:p>
          </p:txBody>
        </p:sp>
      </p:grpSp>
      <p:grpSp>
        <p:nvGrpSpPr>
          <p:cNvPr id="32" name="Group 15">
            <a:extLst>
              <a:ext uri="{FF2B5EF4-FFF2-40B4-BE49-F238E27FC236}">
                <a16:creationId xmlns:a16="http://schemas.microsoft.com/office/drawing/2014/main" id="{DA2C168E-4298-DE46-DDF6-401AF03A8FA1}"/>
              </a:ext>
            </a:extLst>
          </p:cNvPr>
          <p:cNvGrpSpPr/>
          <p:nvPr/>
        </p:nvGrpSpPr>
        <p:grpSpPr>
          <a:xfrm>
            <a:off x="2542941" y="1143000"/>
            <a:ext cx="247284" cy="247284"/>
            <a:chOff x="0" y="0"/>
            <a:chExt cx="6350000" cy="6350000"/>
          </a:xfrm>
        </p:grpSpPr>
        <p:sp>
          <p:nvSpPr>
            <p:cNvPr id="33" name="Freeform 16">
              <a:extLst>
                <a:ext uri="{FF2B5EF4-FFF2-40B4-BE49-F238E27FC236}">
                  <a16:creationId xmlns:a16="http://schemas.microsoft.com/office/drawing/2014/main" id="{CE3A2DB6-9D8A-CE94-3F7C-888DFD52A3BE}"/>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8F36">
                <a:alpha val="49804"/>
              </a:srgbClr>
            </a:solidFill>
          </p:spPr>
          <p:txBody>
            <a:bodyPr/>
            <a:lstStyle/>
            <a:p>
              <a:pPr defTabSz="512064"/>
              <a:endParaRPr lang="en-US" sz="504">
                <a:solidFill>
                  <a:prstClr val="black"/>
                </a:solidFill>
                <a:latin typeface="Calibri"/>
              </a:endParaRPr>
            </a:p>
          </p:txBody>
        </p:sp>
      </p:grpSp>
      <p:sp>
        <p:nvSpPr>
          <p:cNvPr id="34" name="TextBox 12">
            <a:extLst>
              <a:ext uri="{FF2B5EF4-FFF2-40B4-BE49-F238E27FC236}">
                <a16:creationId xmlns:a16="http://schemas.microsoft.com/office/drawing/2014/main" id="{4E964677-0B49-00FE-F334-3951BB5A8AA6}"/>
              </a:ext>
            </a:extLst>
          </p:cNvPr>
          <p:cNvSpPr txBox="1"/>
          <p:nvPr/>
        </p:nvSpPr>
        <p:spPr>
          <a:xfrm>
            <a:off x="2819106" y="2512384"/>
            <a:ext cx="2488034" cy="1261884"/>
          </a:xfrm>
          <a:prstGeom prst="rect">
            <a:avLst/>
          </a:prstGeom>
        </p:spPr>
        <p:txBody>
          <a:bodyPr wrap="square" lIns="0" tIns="0" rIns="0" bIns="0" rtlCol="0" anchor="t">
            <a:spAutoFit/>
          </a:bodyPr>
          <a:lstStyle/>
          <a:p>
            <a:pPr defTabSz="512064">
              <a:spcBef>
                <a:spcPct val="0"/>
              </a:spcBef>
            </a:pPr>
            <a:r>
              <a:rPr lang="en-US" sz="1600" b="1" dirty="0">
                <a:solidFill>
                  <a:prstClr val="white"/>
                </a:solidFill>
                <a:latin typeface="Source Sans Pro"/>
              </a:rPr>
              <a:t>Farmer Training</a:t>
            </a:r>
          </a:p>
          <a:p>
            <a:pPr defTabSz="512064">
              <a:spcBef>
                <a:spcPts val="600"/>
              </a:spcBef>
            </a:pPr>
            <a:r>
              <a:rPr lang="en-US" sz="1400" dirty="0">
                <a:solidFill>
                  <a:prstClr val="white"/>
                </a:solidFill>
                <a:latin typeface="Source Sans Pro"/>
              </a:rPr>
              <a:t>701 Farmers trained in sustainable farming practices</a:t>
            </a:r>
          </a:p>
          <a:p>
            <a:pPr defTabSz="512064">
              <a:spcBef>
                <a:spcPts val="600"/>
              </a:spcBef>
            </a:pPr>
            <a:r>
              <a:rPr lang="en-US" sz="1400" dirty="0">
                <a:solidFill>
                  <a:prstClr val="white"/>
                </a:solidFill>
                <a:latin typeface="Source Sans Pro" panose="020B0503030403020204" pitchFamily="34" charset="0"/>
                <a:ea typeface="Source Sans Pro" panose="020B0503030403020204" pitchFamily="34" charset="0"/>
                <a:cs typeface="Arial" panose="020B0604020202020204" pitchFamily="34" charset="0"/>
              </a:rPr>
              <a:t>54 training sessions across 18 FECs</a:t>
            </a:r>
          </a:p>
        </p:txBody>
      </p:sp>
      <p:sp>
        <p:nvSpPr>
          <p:cNvPr id="35" name="TextBox 14">
            <a:extLst>
              <a:ext uri="{FF2B5EF4-FFF2-40B4-BE49-F238E27FC236}">
                <a16:creationId xmlns:a16="http://schemas.microsoft.com/office/drawing/2014/main" id="{CC43633C-CF28-E432-8CFE-74E2A51441D6}"/>
              </a:ext>
            </a:extLst>
          </p:cNvPr>
          <p:cNvSpPr txBox="1"/>
          <p:nvPr/>
        </p:nvSpPr>
        <p:spPr>
          <a:xfrm>
            <a:off x="2735158" y="3904517"/>
            <a:ext cx="2571982" cy="1508105"/>
          </a:xfrm>
          <a:prstGeom prst="rect">
            <a:avLst/>
          </a:prstGeom>
        </p:spPr>
        <p:txBody>
          <a:bodyPr wrap="square" lIns="0" tIns="0" rIns="0" bIns="0" rtlCol="0" anchor="t">
            <a:spAutoFit/>
          </a:bodyPr>
          <a:lstStyle/>
          <a:p>
            <a:pPr defTabSz="512064">
              <a:spcBef>
                <a:spcPct val="0"/>
              </a:spcBef>
            </a:pPr>
            <a:r>
              <a:rPr lang="en-US" sz="1600" b="1" dirty="0">
                <a:solidFill>
                  <a:prstClr val="white"/>
                </a:solidFill>
                <a:latin typeface="Source Sans Pro"/>
              </a:rPr>
              <a:t>Sustainable Intensification</a:t>
            </a:r>
            <a:endParaRPr lang="en-US" b="1" dirty="0">
              <a:solidFill>
                <a:prstClr val="white"/>
              </a:solidFill>
              <a:latin typeface="Source Sans Pro"/>
            </a:endParaRPr>
          </a:p>
          <a:p>
            <a:pPr defTabSz="512064">
              <a:spcBef>
                <a:spcPts val="600"/>
              </a:spcBef>
            </a:pPr>
            <a:r>
              <a:rPr lang="en-US" sz="1400" dirty="0">
                <a:solidFill>
                  <a:prstClr val="white"/>
                </a:solidFill>
                <a:latin typeface="Source Sans Pro"/>
              </a:rPr>
              <a:t>1,620kg of groundnut produced by farmers supported through the </a:t>
            </a:r>
            <a:r>
              <a:rPr lang="en-US" sz="1400" dirty="0" err="1">
                <a:solidFill>
                  <a:prstClr val="white"/>
                </a:solidFill>
                <a:latin typeface="Source Sans Pro"/>
              </a:rPr>
              <a:t>programme</a:t>
            </a:r>
            <a:endParaRPr lang="en-US" sz="1400" dirty="0">
              <a:solidFill>
                <a:prstClr val="white"/>
              </a:solidFill>
              <a:latin typeface="Source Sans Pro"/>
            </a:endParaRPr>
          </a:p>
          <a:p>
            <a:pPr defTabSz="512064">
              <a:spcBef>
                <a:spcPts val="600"/>
              </a:spcBef>
            </a:pPr>
            <a:r>
              <a:rPr lang="en-US" sz="1400" dirty="0">
                <a:solidFill>
                  <a:prstClr val="white"/>
                </a:solidFill>
                <a:latin typeface="Source Sans Pro"/>
              </a:rPr>
              <a:t>750kg IVS Rice harvested</a:t>
            </a:r>
          </a:p>
        </p:txBody>
      </p:sp>
      <p:sp>
        <p:nvSpPr>
          <p:cNvPr id="36" name="TextBox 21">
            <a:extLst>
              <a:ext uri="{FF2B5EF4-FFF2-40B4-BE49-F238E27FC236}">
                <a16:creationId xmlns:a16="http://schemas.microsoft.com/office/drawing/2014/main" id="{8C9CF461-E008-E646-AB38-882977CC202E}"/>
              </a:ext>
            </a:extLst>
          </p:cNvPr>
          <p:cNvSpPr txBox="1"/>
          <p:nvPr/>
        </p:nvSpPr>
        <p:spPr>
          <a:xfrm>
            <a:off x="2730770" y="5415608"/>
            <a:ext cx="2740068" cy="969496"/>
          </a:xfrm>
          <a:prstGeom prst="rect">
            <a:avLst/>
          </a:prstGeom>
        </p:spPr>
        <p:txBody>
          <a:bodyPr wrap="square" lIns="0" tIns="0" rIns="0" bIns="0" rtlCol="0" anchor="t">
            <a:spAutoFit/>
          </a:bodyPr>
          <a:lstStyle/>
          <a:p>
            <a:pPr defTabSz="512064">
              <a:spcBef>
                <a:spcPct val="0"/>
              </a:spcBef>
            </a:pPr>
            <a:r>
              <a:rPr lang="en-US" sz="1600" b="1" dirty="0">
                <a:solidFill>
                  <a:prstClr val="white"/>
                </a:solidFill>
                <a:latin typeface="Source Sans Pro"/>
              </a:rPr>
              <a:t>Crop Raiding</a:t>
            </a:r>
          </a:p>
          <a:p>
            <a:pPr defTabSz="512064">
              <a:spcBef>
                <a:spcPts val="600"/>
              </a:spcBef>
              <a:defRPr/>
            </a:pPr>
            <a:r>
              <a:rPr lang="en-US" sz="1400" dirty="0">
                <a:solidFill>
                  <a:prstClr val="white"/>
                </a:solidFill>
                <a:latin typeface="Source Sans Pro"/>
              </a:rPr>
              <a:t>Addressing community concerns and perceptions in Malema.</a:t>
            </a:r>
            <a:br>
              <a:rPr lang="en-US" sz="1400" dirty="0">
                <a:solidFill>
                  <a:prstClr val="white"/>
                </a:solidFill>
                <a:latin typeface="Source Sans Pro"/>
              </a:rPr>
            </a:br>
            <a:endParaRPr lang="en-US" sz="1400" dirty="0">
              <a:solidFill>
                <a:prstClr val="white"/>
              </a:solidFill>
              <a:latin typeface="Source Sans Pro"/>
            </a:endParaRPr>
          </a:p>
        </p:txBody>
      </p:sp>
      <p:pic>
        <p:nvPicPr>
          <p:cNvPr id="37" name="Graphic 36" descr="Seeds with solid fill">
            <a:extLst>
              <a:ext uri="{FF2B5EF4-FFF2-40B4-BE49-F238E27FC236}">
                <a16:creationId xmlns:a16="http://schemas.microsoft.com/office/drawing/2014/main" id="{0381D33D-7D1B-B5D5-C747-A291C97D06F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198419" y="4035411"/>
            <a:ext cx="485403" cy="485403"/>
          </a:xfrm>
          <a:prstGeom prst="rect">
            <a:avLst/>
          </a:prstGeom>
        </p:spPr>
      </p:pic>
      <p:pic>
        <p:nvPicPr>
          <p:cNvPr id="38" name="Graphic 37" descr="Watering Plant with solid fill">
            <a:extLst>
              <a:ext uri="{FF2B5EF4-FFF2-40B4-BE49-F238E27FC236}">
                <a16:creationId xmlns:a16="http://schemas.microsoft.com/office/drawing/2014/main" id="{FA5AECD6-D009-CB1E-2F4B-3275350A5CCC}"/>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286213" y="2523191"/>
            <a:ext cx="445223" cy="445223"/>
          </a:xfrm>
          <a:prstGeom prst="rect">
            <a:avLst/>
          </a:prstGeom>
        </p:spPr>
      </p:pic>
      <p:pic>
        <p:nvPicPr>
          <p:cNvPr id="39" name="Graphic 38" descr="Monkey with solid fill">
            <a:extLst>
              <a:ext uri="{FF2B5EF4-FFF2-40B4-BE49-F238E27FC236}">
                <a16:creationId xmlns:a16="http://schemas.microsoft.com/office/drawing/2014/main" id="{CD9111CB-A9E6-FB44-8378-59AEE471FB8D}"/>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262610" y="5590667"/>
            <a:ext cx="373999" cy="397305"/>
          </a:xfrm>
          <a:prstGeom prst="rect">
            <a:avLst/>
          </a:prstGeom>
        </p:spPr>
      </p:pic>
      <p:pic>
        <p:nvPicPr>
          <p:cNvPr id="15" name="Picture 14">
            <a:extLst>
              <a:ext uri="{FF2B5EF4-FFF2-40B4-BE49-F238E27FC236}">
                <a16:creationId xmlns:a16="http://schemas.microsoft.com/office/drawing/2014/main" id="{551B9C16-3562-4F16-7631-EC86E62A38EC}"/>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t="-74"/>
          <a:stretch/>
        </p:blipFill>
        <p:spPr>
          <a:xfrm>
            <a:off x="8648907" y="399396"/>
            <a:ext cx="2114575" cy="2115345"/>
          </a:xfrm>
          <a:prstGeom prst="ellipse">
            <a:avLst/>
          </a:prstGeom>
        </p:spPr>
      </p:pic>
      <p:sp>
        <p:nvSpPr>
          <p:cNvPr id="14" name="TextBox 10">
            <a:extLst>
              <a:ext uri="{FF2B5EF4-FFF2-40B4-BE49-F238E27FC236}">
                <a16:creationId xmlns:a16="http://schemas.microsoft.com/office/drawing/2014/main" id="{16064B78-63EE-4250-D8AF-3013C998C19E}"/>
              </a:ext>
            </a:extLst>
          </p:cNvPr>
          <p:cNvSpPr txBox="1"/>
          <p:nvPr/>
        </p:nvSpPr>
        <p:spPr>
          <a:xfrm>
            <a:off x="2196586" y="1506965"/>
            <a:ext cx="4328048" cy="474489"/>
          </a:xfrm>
          <a:prstGeom prst="rect">
            <a:avLst/>
          </a:prstGeom>
        </p:spPr>
        <p:txBody>
          <a:bodyPr lIns="0" tIns="0" rIns="0" bIns="0" rtlCol="0" anchor="t">
            <a:spAutoFit/>
          </a:bodyPr>
          <a:lstStyle/>
          <a:p>
            <a:pPr defTabSz="512064">
              <a:lnSpc>
                <a:spcPts val="3737"/>
              </a:lnSpc>
            </a:pPr>
            <a:r>
              <a:rPr lang="en-US" sz="3249" dirty="0">
                <a:solidFill>
                  <a:srgbClr val="FFFFFF"/>
                </a:solidFill>
                <a:latin typeface="Roboto Bold"/>
              </a:rPr>
              <a:t>Crop Intensification</a:t>
            </a:r>
          </a:p>
        </p:txBody>
      </p:sp>
    </p:spTree>
    <p:extLst>
      <p:ext uri="{BB962C8B-B14F-4D97-AF65-F5344CB8AC3E}">
        <p14:creationId xmlns:p14="http://schemas.microsoft.com/office/powerpoint/2010/main" val="3780628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E2C25"/>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7625957-29AF-E43B-E6D3-826DF8FA1E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15357" y="919497"/>
            <a:ext cx="3984492" cy="3987729"/>
          </a:xfrm>
          <a:prstGeom prst="ellipse">
            <a:avLst/>
          </a:prstGeom>
          <a:ln>
            <a:noFill/>
          </a:ln>
          <a:effectLst/>
          <a:scene3d>
            <a:camera prst="orthographicFront"/>
            <a:lightRig rig="contrasting" dir="t">
              <a:rot lat="0" lon="0" rev="4200000"/>
            </a:lightRig>
          </a:scene3d>
          <a:sp3d prstMaterial="plastic">
            <a:contourClr>
              <a:srgbClr val="969696"/>
            </a:contourClr>
          </a:sp3d>
        </p:spPr>
      </p:pic>
      <p:sp>
        <p:nvSpPr>
          <p:cNvPr id="3" name="Freeform 3"/>
          <p:cNvSpPr/>
          <p:nvPr/>
        </p:nvSpPr>
        <p:spPr>
          <a:xfrm flipH="1" flipV="1">
            <a:off x="1524000" y="13214"/>
            <a:ext cx="672586" cy="672586"/>
          </a:xfrm>
          <a:custGeom>
            <a:avLst/>
            <a:gdLst/>
            <a:ahLst/>
            <a:cxnLst/>
            <a:rect l="l" t="t" r="r" b="b"/>
            <a:pathLst>
              <a:path w="1345171" h="1345171">
                <a:moveTo>
                  <a:pt x="1345171" y="1345171"/>
                </a:moveTo>
                <a:lnTo>
                  <a:pt x="0" y="1345171"/>
                </a:lnTo>
                <a:lnTo>
                  <a:pt x="0" y="0"/>
                </a:lnTo>
                <a:lnTo>
                  <a:pt x="1345171" y="0"/>
                </a:lnTo>
                <a:lnTo>
                  <a:pt x="1345171" y="1345171"/>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pPr defTabSz="512064"/>
            <a:endParaRPr lang="en-US" sz="504">
              <a:solidFill>
                <a:prstClr val="black"/>
              </a:solidFill>
              <a:latin typeface="Calibri"/>
            </a:endParaRPr>
          </a:p>
        </p:txBody>
      </p:sp>
      <p:grpSp>
        <p:nvGrpSpPr>
          <p:cNvPr id="6" name="Group 6"/>
          <p:cNvGrpSpPr/>
          <p:nvPr/>
        </p:nvGrpSpPr>
        <p:grpSpPr>
          <a:xfrm>
            <a:off x="6405069" y="3656316"/>
            <a:ext cx="2243823" cy="2250967"/>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E2C25"/>
            </a:solidFill>
          </p:spPr>
          <p:txBody>
            <a:bodyPr/>
            <a:lstStyle/>
            <a:p>
              <a:pPr defTabSz="512064"/>
              <a:endParaRPr lang="en-US" sz="504">
                <a:solidFill>
                  <a:prstClr val="black"/>
                </a:solidFill>
                <a:latin typeface="Calibri"/>
              </a:endParaRPr>
            </a:p>
          </p:txBody>
        </p:sp>
      </p:grpSp>
      <p:sp>
        <p:nvSpPr>
          <p:cNvPr id="10" name="TextBox 10"/>
          <p:cNvSpPr txBox="1"/>
          <p:nvPr/>
        </p:nvSpPr>
        <p:spPr>
          <a:xfrm>
            <a:off x="2178259" y="893767"/>
            <a:ext cx="4328048" cy="948978"/>
          </a:xfrm>
          <a:prstGeom prst="rect">
            <a:avLst/>
          </a:prstGeom>
        </p:spPr>
        <p:txBody>
          <a:bodyPr lIns="0" tIns="0" rIns="0" bIns="0" rtlCol="0" anchor="t">
            <a:spAutoFit/>
          </a:bodyPr>
          <a:lstStyle/>
          <a:p>
            <a:pPr defTabSz="512064">
              <a:lnSpc>
                <a:spcPts val="3737"/>
              </a:lnSpc>
            </a:pPr>
            <a:r>
              <a:rPr lang="en-US" sz="3249" dirty="0">
                <a:solidFill>
                  <a:srgbClr val="FFFFFF"/>
                </a:solidFill>
                <a:latin typeface="Roboto Bold"/>
              </a:rPr>
              <a:t>Environmental Education</a:t>
            </a:r>
          </a:p>
        </p:txBody>
      </p:sp>
      <p:grpSp>
        <p:nvGrpSpPr>
          <p:cNvPr id="11" name="Group 11"/>
          <p:cNvGrpSpPr/>
          <p:nvPr/>
        </p:nvGrpSpPr>
        <p:grpSpPr>
          <a:xfrm>
            <a:off x="2237574" y="616415"/>
            <a:ext cx="247284" cy="247284"/>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8F36">
                <a:alpha val="49804"/>
              </a:srgbClr>
            </a:solidFill>
          </p:spPr>
          <p:txBody>
            <a:bodyPr/>
            <a:lstStyle/>
            <a:p>
              <a:pPr defTabSz="512064"/>
              <a:endParaRPr lang="en-US" sz="504">
                <a:solidFill>
                  <a:prstClr val="black"/>
                </a:solidFill>
                <a:latin typeface="Calibri"/>
              </a:endParaRPr>
            </a:p>
          </p:txBody>
        </p:sp>
      </p:grpSp>
      <p:grpSp>
        <p:nvGrpSpPr>
          <p:cNvPr id="13" name="Group 13"/>
          <p:cNvGrpSpPr/>
          <p:nvPr/>
        </p:nvGrpSpPr>
        <p:grpSpPr>
          <a:xfrm>
            <a:off x="2443870" y="605262"/>
            <a:ext cx="247284" cy="247284"/>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8F36">
                <a:alpha val="49804"/>
              </a:srgbClr>
            </a:solidFill>
          </p:spPr>
          <p:txBody>
            <a:bodyPr/>
            <a:lstStyle/>
            <a:p>
              <a:pPr defTabSz="512064"/>
              <a:endParaRPr lang="en-US" sz="504">
                <a:solidFill>
                  <a:prstClr val="black"/>
                </a:solidFill>
                <a:latin typeface="Calibri"/>
              </a:endParaRPr>
            </a:p>
          </p:txBody>
        </p:sp>
      </p:grpSp>
      <p:grpSp>
        <p:nvGrpSpPr>
          <p:cNvPr id="15" name="Group 15"/>
          <p:cNvGrpSpPr/>
          <p:nvPr/>
        </p:nvGrpSpPr>
        <p:grpSpPr>
          <a:xfrm>
            <a:off x="2617047" y="613687"/>
            <a:ext cx="247284" cy="247284"/>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8F36">
                <a:alpha val="49804"/>
              </a:srgbClr>
            </a:solidFill>
          </p:spPr>
          <p:txBody>
            <a:bodyPr/>
            <a:lstStyle/>
            <a:p>
              <a:pPr defTabSz="512064"/>
              <a:endParaRPr lang="en-US" sz="504">
                <a:solidFill>
                  <a:prstClr val="black"/>
                </a:solidFill>
                <a:latin typeface="Calibri"/>
              </a:endParaRPr>
            </a:p>
          </p:txBody>
        </p:sp>
      </p:grpSp>
      <p:sp>
        <p:nvSpPr>
          <p:cNvPr id="24" name="TextBox 15">
            <a:extLst>
              <a:ext uri="{FF2B5EF4-FFF2-40B4-BE49-F238E27FC236}">
                <a16:creationId xmlns:a16="http://schemas.microsoft.com/office/drawing/2014/main" id="{83AFFF50-C8F0-3905-3367-4F62E5D6B342}"/>
              </a:ext>
            </a:extLst>
          </p:cNvPr>
          <p:cNvSpPr txBox="1"/>
          <p:nvPr/>
        </p:nvSpPr>
        <p:spPr>
          <a:xfrm>
            <a:off x="2259262" y="257276"/>
            <a:ext cx="1817439" cy="141064"/>
          </a:xfrm>
          <a:prstGeom prst="rect">
            <a:avLst/>
          </a:prstGeom>
        </p:spPr>
        <p:txBody>
          <a:bodyPr wrap="square" lIns="0" tIns="0" rIns="0" bIns="0" rtlCol="0" anchor="t">
            <a:spAutoFit/>
          </a:bodyPr>
          <a:lstStyle/>
          <a:p>
            <a:pPr defTabSz="512064">
              <a:lnSpc>
                <a:spcPts val="1120"/>
              </a:lnSpc>
              <a:spcBef>
                <a:spcPct val="0"/>
              </a:spcBef>
            </a:pPr>
            <a:r>
              <a:rPr lang="en-US" sz="800" dirty="0">
                <a:solidFill>
                  <a:srgbClr val="FFFFFF"/>
                </a:solidFill>
                <a:latin typeface="Roboto Bold"/>
              </a:rPr>
              <a:t>GOLA RAINFOREST CONSERVATION</a:t>
            </a:r>
          </a:p>
        </p:txBody>
      </p:sp>
      <p:pic>
        <p:nvPicPr>
          <p:cNvPr id="27" name="Picture 26">
            <a:extLst>
              <a:ext uri="{FF2B5EF4-FFF2-40B4-BE49-F238E27FC236}">
                <a16:creationId xmlns:a16="http://schemas.microsoft.com/office/drawing/2014/main" id="{D024769A-37C7-ECAF-2825-CCFA942A8D6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523332" y="3802179"/>
            <a:ext cx="2007296" cy="1990668"/>
          </a:xfrm>
          <a:prstGeom prst="ellipse">
            <a:avLst/>
          </a:prstGeom>
        </p:spPr>
      </p:pic>
      <p:sp>
        <p:nvSpPr>
          <p:cNvPr id="30" name="Freeform 2">
            <a:extLst>
              <a:ext uri="{FF2B5EF4-FFF2-40B4-BE49-F238E27FC236}">
                <a16:creationId xmlns:a16="http://schemas.microsoft.com/office/drawing/2014/main" id="{7D2BF853-21D3-5625-A88A-26AB3509474D}"/>
              </a:ext>
            </a:extLst>
          </p:cNvPr>
          <p:cNvSpPr/>
          <p:nvPr/>
        </p:nvSpPr>
        <p:spPr>
          <a:xfrm rot="5400000">
            <a:off x="10115775" y="5746676"/>
            <a:ext cx="736301" cy="368151"/>
          </a:xfrm>
          <a:custGeom>
            <a:avLst/>
            <a:gdLst/>
            <a:ahLst/>
            <a:cxnLst/>
            <a:rect l="l" t="t" r="r" b="b"/>
            <a:pathLst>
              <a:path w="1472602" h="736301">
                <a:moveTo>
                  <a:pt x="0" y="0"/>
                </a:moveTo>
                <a:lnTo>
                  <a:pt x="1472601" y="0"/>
                </a:lnTo>
                <a:lnTo>
                  <a:pt x="1472601" y="736301"/>
                </a:lnTo>
                <a:lnTo>
                  <a:pt x="0" y="7363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512064"/>
            <a:endParaRPr lang="en-US" sz="504">
              <a:solidFill>
                <a:prstClr val="black"/>
              </a:solidFill>
              <a:latin typeface="Calibri"/>
            </a:endParaRPr>
          </a:p>
        </p:txBody>
      </p:sp>
      <p:pic>
        <p:nvPicPr>
          <p:cNvPr id="31" name="Content Placeholder 5">
            <a:extLst>
              <a:ext uri="{FF2B5EF4-FFF2-40B4-BE49-F238E27FC236}">
                <a16:creationId xmlns:a16="http://schemas.microsoft.com/office/drawing/2014/main" id="{E1AC9386-2DCA-36D2-C736-D2294FF1B37B}"/>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2861" t="1" r="2009" b="1315"/>
          <a:stretch/>
        </p:blipFill>
        <p:spPr>
          <a:xfrm>
            <a:off x="9784752" y="5840794"/>
            <a:ext cx="735856" cy="736302"/>
          </a:xfrm>
          <a:prstGeom prst="ellipse">
            <a:avLst/>
          </a:prstGeom>
        </p:spPr>
      </p:pic>
      <p:sp>
        <p:nvSpPr>
          <p:cNvPr id="2" name="TextBox 17">
            <a:extLst>
              <a:ext uri="{FF2B5EF4-FFF2-40B4-BE49-F238E27FC236}">
                <a16:creationId xmlns:a16="http://schemas.microsoft.com/office/drawing/2014/main" id="{A3FDCEB2-4545-7A01-9A1B-115827C326F8}"/>
              </a:ext>
            </a:extLst>
          </p:cNvPr>
          <p:cNvSpPr txBox="1"/>
          <p:nvPr/>
        </p:nvSpPr>
        <p:spPr>
          <a:xfrm>
            <a:off x="2152146" y="3136153"/>
            <a:ext cx="1508352" cy="461665"/>
          </a:xfrm>
          <a:prstGeom prst="rect">
            <a:avLst/>
          </a:prstGeom>
        </p:spPr>
        <p:txBody>
          <a:bodyPr lIns="0" tIns="0" rIns="0" bIns="0" rtlCol="0" anchor="t">
            <a:spAutoFit/>
          </a:bodyPr>
          <a:lstStyle/>
          <a:p>
            <a:pPr defTabSz="512064">
              <a:lnSpc>
                <a:spcPts val="3581"/>
              </a:lnSpc>
              <a:spcBef>
                <a:spcPct val="0"/>
              </a:spcBef>
            </a:pPr>
            <a:r>
              <a:rPr lang="en-US" sz="2558" dirty="0">
                <a:solidFill>
                  <a:srgbClr val="62A64C"/>
                </a:solidFill>
                <a:latin typeface="Source Sans Pro Bold"/>
              </a:rPr>
              <a:t>370</a:t>
            </a:r>
          </a:p>
        </p:txBody>
      </p:sp>
      <p:sp>
        <p:nvSpPr>
          <p:cNvPr id="4" name="TextBox 18">
            <a:extLst>
              <a:ext uri="{FF2B5EF4-FFF2-40B4-BE49-F238E27FC236}">
                <a16:creationId xmlns:a16="http://schemas.microsoft.com/office/drawing/2014/main" id="{7AD6C891-5373-39CC-9474-F9FDFE3AFB08}"/>
              </a:ext>
            </a:extLst>
          </p:cNvPr>
          <p:cNvSpPr txBox="1"/>
          <p:nvPr/>
        </p:nvSpPr>
        <p:spPr>
          <a:xfrm>
            <a:off x="2173570" y="3606095"/>
            <a:ext cx="1902077" cy="461665"/>
          </a:xfrm>
          <a:prstGeom prst="rect">
            <a:avLst/>
          </a:prstGeom>
        </p:spPr>
        <p:txBody>
          <a:bodyPr wrap="square" lIns="0" tIns="0" rIns="0" bIns="0" rtlCol="0" anchor="t">
            <a:spAutoFit/>
          </a:bodyPr>
          <a:lstStyle/>
          <a:p>
            <a:pPr defTabSz="512064">
              <a:lnSpc>
                <a:spcPts val="1842"/>
              </a:lnSpc>
              <a:spcBef>
                <a:spcPct val="0"/>
              </a:spcBef>
            </a:pPr>
            <a:r>
              <a:rPr lang="en-US" sz="1400" dirty="0">
                <a:solidFill>
                  <a:srgbClr val="FFFFFF"/>
                </a:solidFill>
                <a:latin typeface="Source Sans Pro"/>
              </a:rPr>
              <a:t>Species-Specific Roadshow Participants</a:t>
            </a:r>
          </a:p>
        </p:txBody>
      </p:sp>
      <p:sp>
        <p:nvSpPr>
          <p:cNvPr id="20" name="TextBox 19">
            <a:extLst>
              <a:ext uri="{FF2B5EF4-FFF2-40B4-BE49-F238E27FC236}">
                <a16:creationId xmlns:a16="http://schemas.microsoft.com/office/drawing/2014/main" id="{C8C2FB6A-7BA6-80D6-67F9-85100625C511}"/>
              </a:ext>
            </a:extLst>
          </p:cNvPr>
          <p:cNvSpPr txBox="1"/>
          <p:nvPr/>
        </p:nvSpPr>
        <p:spPr>
          <a:xfrm>
            <a:off x="2057400" y="1757429"/>
            <a:ext cx="2019300" cy="461665"/>
          </a:xfrm>
          <a:prstGeom prst="rect">
            <a:avLst/>
          </a:prstGeom>
          <a:noFill/>
        </p:spPr>
        <p:txBody>
          <a:bodyPr wrap="square" rtlCol="0">
            <a:spAutoFit/>
          </a:bodyPr>
          <a:lstStyle/>
          <a:p>
            <a:pPr defTabSz="512064"/>
            <a:r>
              <a:rPr lang="en-US" sz="2400" b="1" dirty="0">
                <a:solidFill>
                  <a:srgbClr val="5FA24A"/>
                </a:solidFill>
                <a:latin typeface="Source Sans Pro" panose="020B0503030403020204" pitchFamily="34" charset="0"/>
                <a:ea typeface="Source Sans Pro" panose="020B0503030403020204" pitchFamily="34" charset="0"/>
              </a:rPr>
              <a:t>2,500+</a:t>
            </a:r>
            <a:endParaRPr lang="x-none" sz="2400" b="1" dirty="0">
              <a:solidFill>
                <a:srgbClr val="5FA24A"/>
              </a:solidFill>
              <a:latin typeface="Source Sans Pro" panose="020B0503030403020204" pitchFamily="34" charset="0"/>
              <a:ea typeface="Source Sans Pro" panose="020B0503030403020204" pitchFamily="34" charset="0"/>
            </a:endParaRPr>
          </a:p>
        </p:txBody>
      </p:sp>
      <p:sp>
        <p:nvSpPr>
          <p:cNvPr id="21" name="TextBox 20">
            <a:extLst>
              <a:ext uri="{FF2B5EF4-FFF2-40B4-BE49-F238E27FC236}">
                <a16:creationId xmlns:a16="http://schemas.microsoft.com/office/drawing/2014/main" id="{9C1A1A64-FD9E-84CD-2276-2C4A7110A51A}"/>
              </a:ext>
            </a:extLst>
          </p:cNvPr>
          <p:cNvSpPr txBox="1"/>
          <p:nvPr/>
        </p:nvSpPr>
        <p:spPr>
          <a:xfrm>
            <a:off x="2057400" y="2185630"/>
            <a:ext cx="3032760" cy="954107"/>
          </a:xfrm>
          <a:prstGeom prst="rect">
            <a:avLst/>
          </a:prstGeom>
          <a:noFill/>
        </p:spPr>
        <p:txBody>
          <a:bodyPr wrap="square" rtlCol="0">
            <a:spAutoFit/>
          </a:bodyPr>
          <a:lstStyle/>
          <a:p>
            <a:pPr defTabSz="512064"/>
            <a:r>
              <a:rPr lang="en-US" sz="1400" dirty="0">
                <a:solidFill>
                  <a:prstClr val="white"/>
                </a:solidFill>
                <a:latin typeface="Source Sans Pro" panose="020B0503030403020204" pitchFamily="34" charset="0"/>
                <a:ea typeface="Source Sans Pro" panose="020B0503030403020204" pitchFamily="34" charset="0"/>
              </a:rPr>
              <a:t>Roadshow Participants on World Heritage Sensitization Roadshows and focus on REDD+ benefits and forest protection</a:t>
            </a:r>
            <a:endParaRPr lang="x-none" sz="1400" dirty="0">
              <a:solidFill>
                <a:prstClr val="white"/>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758619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F266EF-ACCA-8A2F-34E4-EB1566E08FE1}"/>
              </a:ext>
            </a:extLst>
          </p:cNvPr>
          <p:cNvSpPr>
            <a:spLocks noGrp="1"/>
          </p:cNvSpPr>
          <p:nvPr>
            <p:ph type="ftr" sz="quarter" idx="10"/>
          </p:nvPr>
        </p:nvSpPr>
        <p:spPr/>
        <p:txBody>
          <a:bodyPr/>
          <a:lstStyle/>
          <a:p>
            <a:r>
              <a:rPr lang="en-GB"/>
              <a:t>The Greater Gola Landscape - Future for Forests, People, and Biodiversity</a:t>
            </a:r>
          </a:p>
        </p:txBody>
      </p:sp>
      <p:sp>
        <p:nvSpPr>
          <p:cNvPr id="3" name="Title 2">
            <a:extLst>
              <a:ext uri="{FF2B5EF4-FFF2-40B4-BE49-F238E27FC236}">
                <a16:creationId xmlns:a16="http://schemas.microsoft.com/office/drawing/2014/main" id="{37C6C030-360B-C4F0-4ACA-EFB5993D289B}"/>
              </a:ext>
            </a:extLst>
          </p:cNvPr>
          <p:cNvSpPr>
            <a:spLocks noGrp="1"/>
          </p:cNvSpPr>
          <p:nvPr>
            <p:ph type="ctrTitle"/>
          </p:nvPr>
        </p:nvSpPr>
        <p:spPr>
          <a:xfrm>
            <a:off x="671923" y="4472513"/>
            <a:ext cx="9921876" cy="1723549"/>
          </a:xfrm>
        </p:spPr>
        <p:txBody>
          <a:bodyPr/>
          <a:lstStyle/>
          <a:p>
            <a:r>
              <a:rPr lang="en-US" dirty="0"/>
              <a:t>The Gola Rainforest National Park</a:t>
            </a:r>
            <a:br>
              <a:rPr lang="en-US" dirty="0"/>
            </a:br>
            <a:r>
              <a:rPr lang="en-US" sz="2800" dirty="0"/>
              <a:t>Securing a Future for Forests, People, and Biodiversity</a:t>
            </a:r>
            <a:br>
              <a:rPr lang="en-US" sz="3200" dirty="0">
                <a:solidFill>
                  <a:srgbClr val="FFFF00"/>
                </a:solidFill>
              </a:rPr>
            </a:br>
            <a:endParaRPr lang="en-US" dirty="0"/>
          </a:p>
        </p:txBody>
      </p:sp>
      <p:sp>
        <p:nvSpPr>
          <p:cNvPr id="4" name="Slide Number Placeholder 3">
            <a:extLst>
              <a:ext uri="{FF2B5EF4-FFF2-40B4-BE49-F238E27FC236}">
                <a16:creationId xmlns:a16="http://schemas.microsoft.com/office/drawing/2014/main" id="{91201208-618F-93BE-8A40-DDCA83D3FDA9}"/>
              </a:ext>
            </a:extLst>
          </p:cNvPr>
          <p:cNvSpPr>
            <a:spLocks noGrp="1"/>
          </p:cNvSpPr>
          <p:nvPr>
            <p:ph type="sldNum" sz="quarter" idx="11"/>
          </p:nvPr>
        </p:nvSpPr>
        <p:spPr/>
        <p:txBody>
          <a:bodyPr/>
          <a:lstStyle/>
          <a:p>
            <a:fld id="{6139BFAE-67AB-46BF-8C52-659FB5DFC59A}" type="slidenum">
              <a:rPr lang="en-GB" smtClean="0"/>
              <a:pPr/>
              <a:t>2</a:t>
            </a:fld>
            <a:r>
              <a:rPr lang="en-GB"/>
              <a:t> </a:t>
            </a:r>
          </a:p>
        </p:txBody>
      </p:sp>
      <p:sp>
        <p:nvSpPr>
          <p:cNvPr id="7" name="Freeform 2">
            <a:extLst>
              <a:ext uri="{FF2B5EF4-FFF2-40B4-BE49-F238E27FC236}">
                <a16:creationId xmlns:a16="http://schemas.microsoft.com/office/drawing/2014/main" id="{BAEE3F02-FB67-E554-A814-D01F385EFE9C}"/>
              </a:ext>
            </a:extLst>
          </p:cNvPr>
          <p:cNvSpPr/>
          <p:nvPr/>
        </p:nvSpPr>
        <p:spPr>
          <a:xfrm rot="5400000">
            <a:off x="11259299" y="287242"/>
            <a:ext cx="1219943" cy="645459"/>
          </a:xfrm>
          <a:custGeom>
            <a:avLst/>
            <a:gdLst/>
            <a:ahLst/>
            <a:cxnLst/>
            <a:rect l="l" t="t" r="r" b="b"/>
            <a:pathLst>
              <a:path w="1472602" h="736301">
                <a:moveTo>
                  <a:pt x="0" y="0"/>
                </a:moveTo>
                <a:lnTo>
                  <a:pt x="1472601" y="0"/>
                </a:lnTo>
                <a:lnTo>
                  <a:pt x="1472601" y="736301"/>
                </a:lnTo>
                <a:lnTo>
                  <a:pt x="0" y="7363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504"/>
          </a:p>
        </p:txBody>
      </p:sp>
      <p:pic>
        <p:nvPicPr>
          <p:cNvPr id="8" name="Content Placeholder 5">
            <a:extLst>
              <a:ext uri="{FF2B5EF4-FFF2-40B4-BE49-F238E27FC236}">
                <a16:creationId xmlns:a16="http://schemas.microsoft.com/office/drawing/2014/main" id="{B6204C20-2379-E432-3EBC-B4C1E6BD030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2861" t="1" r="2009" b="1315"/>
          <a:stretch/>
        </p:blipFill>
        <p:spPr>
          <a:xfrm>
            <a:off x="10796848" y="331269"/>
            <a:ext cx="1079346" cy="1080000"/>
          </a:xfrm>
          <a:prstGeom prst="ellipse">
            <a:avLst/>
          </a:prstGeom>
        </p:spPr>
      </p:pic>
    </p:spTree>
    <p:extLst>
      <p:ext uri="{BB962C8B-B14F-4D97-AF65-F5344CB8AC3E}">
        <p14:creationId xmlns:p14="http://schemas.microsoft.com/office/powerpoint/2010/main" val="1060869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rcRect/>
            <a:stretch>
              <a:fillRect/>
            </a:stretch>
          </a:blipFill>
        </p:spPr>
        <p:txBody>
          <a:bodyPr/>
          <a:lstStyle/>
          <a:p>
            <a:pPr defTabSz="512064">
              <a:lnSpc>
                <a:spcPct val="150000"/>
              </a:lnSpc>
            </a:pPr>
            <a:endParaRPr lang="en-US" sz="504" dirty="0">
              <a:solidFill>
                <a:prstClr val="black"/>
              </a:solidFill>
              <a:latin typeface="Calibri"/>
            </a:endParaRPr>
          </a:p>
        </p:txBody>
      </p:sp>
      <p:grpSp>
        <p:nvGrpSpPr>
          <p:cNvPr id="5" name="Group 5"/>
          <p:cNvGrpSpPr/>
          <p:nvPr/>
        </p:nvGrpSpPr>
        <p:grpSpPr>
          <a:xfrm>
            <a:off x="1029671" y="4645340"/>
            <a:ext cx="2016609" cy="2016609"/>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8F36">
                <a:alpha val="9804"/>
              </a:srgbClr>
            </a:solidFill>
          </p:spPr>
          <p:txBody>
            <a:bodyPr/>
            <a:lstStyle/>
            <a:p>
              <a:pPr defTabSz="512064"/>
              <a:endParaRPr lang="en-US" sz="504">
                <a:solidFill>
                  <a:prstClr val="black"/>
                </a:solidFill>
                <a:latin typeface="Calibri"/>
              </a:endParaRPr>
            </a:p>
          </p:txBody>
        </p:sp>
      </p:grpSp>
      <p:grpSp>
        <p:nvGrpSpPr>
          <p:cNvPr id="7" name="Group 7"/>
          <p:cNvGrpSpPr/>
          <p:nvPr/>
        </p:nvGrpSpPr>
        <p:grpSpPr>
          <a:xfrm>
            <a:off x="9075699" y="363297"/>
            <a:ext cx="2016609" cy="2016609"/>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8F36">
                <a:alpha val="9804"/>
              </a:srgbClr>
            </a:solidFill>
          </p:spPr>
          <p:txBody>
            <a:bodyPr/>
            <a:lstStyle/>
            <a:p>
              <a:pPr defTabSz="512064"/>
              <a:endParaRPr lang="en-US" sz="504">
                <a:solidFill>
                  <a:prstClr val="black"/>
                </a:solidFill>
                <a:latin typeface="Calibri"/>
              </a:endParaRPr>
            </a:p>
          </p:txBody>
        </p:sp>
      </p:grpSp>
      <p:sp>
        <p:nvSpPr>
          <p:cNvPr id="14" name="Freeform 14"/>
          <p:cNvSpPr/>
          <p:nvPr/>
        </p:nvSpPr>
        <p:spPr>
          <a:xfrm flipH="1" flipV="1">
            <a:off x="1524000" y="13214"/>
            <a:ext cx="672586" cy="672586"/>
          </a:xfrm>
          <a:custGeom>
            <a:avLst/>
            <a:gdLst/>
            <a:ahLst/>
            <a:cxnLst/>
            <a:rect l="l" t="t" r="r" b="b"/>
            <a:pathLst>
              <a:path w="1345171" h="1345171">
                <a:moveTo>
                  <a:pt x="1345171" y="1345171"/>
                </a:moveTo>
                <a:lnTo>
                  <a:pt x="0" y="1345171"/>
                </a:lnTo>
                <a:lnTo>
                  <a:pt x="0" y="0"/>
                </a:lnTo>
                <a:lnTo>
                  <a:pt x="1345171" y="0"/>
                </a:lnTo>
                <a:lnTo>
                  <a:pt x="1345171" y="1345171"/>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pPr defTabSz="512064"/>
            <a:endParaRPr lang="en-US" sz="504">
              <a:solidFill>
                <a:prstClr val="black"/>
              </a:solidFill>
              <a:latin typeface="Calibri"/>
            </a:endParaRPr>
          </a:p>
        </p:txBody>
      </p:sp>
      <p:sp>
        <p:nvSpPr>
          <p:cNvPr id="10" name="Freeform 2">
            <a:extLst>
              <a:ext uri="{FF2B5EF4-FFF2-40B4-BE49-F238E27FC236}">
                <a16:creationId xmlns:a16="http://schemas.microsoft.com/office/drawing/2014/main" id="{8106E22C-EBEF-CDDE-EB38-69F3993A1BAF}"/>
              </a:ext>
            </a:extLst>
          </p:cNvPr>
          <p:cNvSpPr/>
          <p:nvPr/>
        </p:nvSpPr>
        <p:spPr>
          <a:xfrm rot="5400000">
            <a:off x="10115775" y="5746676"/>
            <a:ext cx="736301" cy="368151"/>
          </a:xfrm>
          <a:custGeom>
            <a:avLst/>
            <a:gdLst/>
            <a:ahLst/>
            <a:cxnLst/>
            <a:rect l="l" t="t" r="r" b="b"/>
            <a:pathLst>
              <a:path w="1472602" h="736301">
                <a:moveTo>
                  <a:pt x="0" y="0"/>
                </a:moveTo>
                <a:lnTo>
                  <a:pt x="1472601" y="0"/>
                </a:lnTo>
                <a:lnTo>
                  <a:pt x="1472601" y="736301"/>
                </a:lnTo>
                <a:lnTo>
                  <a:pt x="0" y="7363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512064"/>
            <a:endParaRPr lang="en-US" sz="504">
              <a:solidFill>
                <a:prstClr val="black"/>
              </a:solidFill>
              <a:latin typeface="Calibri"/>
            </a:endParaRPr>
          </a:p>
        </p:txBody>
      </p:sp>
      <p:pic>
        <p:nvPicPr>
          <p:cNvPr id="11" name="Content Placeholder 5">
            <a:extLst>
              <a:ext uri="{FF2B5EF4-FFF2-40B4-BE49-F238E27FC236}">
                <a16:creationId xmlns:a16="http://schemas.microsoft.com/office/drawing/2014/main" id="{90BA59B6-4EB9-E9A0-CF4C-7031A731FEAB}"/>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2861" t="1" r="2009" b="1315"/>
          <a:stretch/>
        </p:blipFill>
        <p:spPr>
          <a:xfrm>
            <a:off x="11300370" y="172105"/>
            <a:ext cx="735856" cy="736302"/>
          </a:xfrm>
          <a:prstGeom prst="ellipse">
            <a:avLst/>
          </a:prstGeom>
        </p:spPr>
      </p:pic>
      <p:sp>
        <p:nvSpPr>
          <p:cNvPr id="3" name="TextBox 12">
            <a:extLst>
              <a:ext uri="{FF2B5EF4-FFF2-40B4-BE49-F238E27FC236}">
                <a16:creationId xmlns:a16="http://schemas.microsoft.com/office/drawing/2014/main" id="{E984FFFD-1822-D255-849D-E7C8B1B2060A}"/>
              </a:ext>
            </a:extLst>
          </p:cNvPr>
          <p:cNvSpPr txBox="1"/>
          <p:nvPr/>
        </p:nvSpPr>
        <p:spPr>
          <a:xfrm>
            <a:off x="2866980" y="349507"/>
            <a:ext cx="6484897" cy="369332"/>
          </a:xfrm>
          <a:prstGeom prst="rect">
            <a:avLst/>
          </a:prstGeom>
        </p:spPr>
        <p:txBody>
          <a:bodyPr wrap="square" lIns="0" tIns="0" rIns="0" bIns="0" rtlCol="0" anchor="t">
            <a:spAutoFit/>
          </a:bodyPr>
          <a:lstStyle/>
          <a:p>
            <a:pPr algn="ctr" defTabSz="512064">
              <a:spcBef>
                <a:spcPct val="0"/>
              </a:spcBef>
            </a:pPr>
            <a:r>
              <a:rPr lang="en-US" sz="2400" b="1" dirty="0">
                <a:solidFill>
                  <a:srgbClr val="FFFFFF"/>
                </a:solidFill>
                <a:latin typeface="Source Sans Pro"/>
              </a:rPr>
              <a:t>Community Forestry &amp; Land-use Planning</a:t>
            </a:r>
          </a:p>
        </p:txBody>
      </p:sp>
      <p:sp>
        <p:nvSpPr>
          <p:cNvPr id="4" name="TextBox 3">
            <a:extLst>
              <a:ext uri="{FF2B5EF4-FFF2-40B4-BE49-F238E27FC236}">
                <a16:creationId xmlns:a16="http://schemas.microsoft.com/office/drawing/2014/main" id="{943784C5-4FD5-BDFF-32A0-883F65F08E31}"/>
              </a:ext>
            </a:extLst>
          </p:cNvPr>
          <p:cNvSpPr txBox="1"/>
          <p:nvPr/>
        </p:nvSpPr>
        <p:spPr>
          <a:xfrm>
            <a:off x="2107247" y="908407"/>
            <a:ext cx="7768295" cy="6124754"/>
          </a:xfrm>
          <a:prstGeom prst="rect">
            <a:avLst/>
          </a:prstGeom>
          <a:noFill/>
        </p:spPr>
        <p:txBody>
          <a:bodyPr wrap="square" rtlCol="0">
            <a:spAutoFit/>
          </a:bodyPr>
          <a:lstStyle/>
          <a:p>
            <a:pPr defTabSz="512064">
              <a:lnSpc>
                <a:spcPct val="150000"/>
              </a:lnSpc>
              <a:buClr>
                <a:prstClr val="white"/>
              </a:buClr>
            </a:pPr>
            <a:r>
              <a:rPr lang="en-US" sz="1400" b="1" dirty="0">
                <a:solidFill>
                  <a:prstClr val="white"/>
                </a:solidFill>
                <a:latin typeface="Source Sans Pro" panose="020B0503030403020204" pitchFamily="34" charset="0"/>
                <a:ea typeface="Source Sans Pro" panose="020B0503030403020204" pitchFamily="34" charset="0"/>
                <a:cs typeface="Arial" panose="020B0604020202020204" pitchFamily="34" charset="0"/>
              </a:rPr>
              <a:t>Key Achievements</a:t>
            </a:r>
          </a:p>
          <a:p>
            <a:pPr marL="285750" indent="-285750" defTabSz="512064">
              <a:lnSpc>
                <a:spcPct val="150000"/>
              </a:lnSpc>
              <a:buClr>
                <a:prstClr val="white"/>
              </a:buClr>
              <a:buFont typeface="Arial" panose="020B0604020202020204" pitchFamily="34" charset="0"/>
              <a:buChar char="•"/>
            </a:pPr>
            <a:r>
              <a:rPr lang="en-US" sz="1400" dirty="0">
                <a:solidFill>
                  <a:prstClr val="white"/>
                </a:solidFill>
                <a:latin typeface="Source Sans Pro" panose="020B0503030403020204" pitchFamily="34" charset="0"/>
                <a:ea typeface="Source Sans Pro" panose="020B0503030403020204" pitchFamily="34" charset="0"/>
                <a:cs typeface="Arial" panose="020B0604020202020204" pitchFamily="34" charset="0"/>
              </a:rPr>
              <a:t>By-laws successfully established in three communities (Jenne, </a:t>
            </a:r>
            <a:r>
              <a:rPr lang="en-US" sz="1400" dirty="0" err="1">
                <a:solidFill>
                  <a:prstClr val="white"/>
                </a:solidFill>
                <a:latin typeface="Source Sans Pro" panose="020B0503030403020204" pitchFamily="34" charset="0"/>
                <a:ea typeface="Source Sans Pro" panose="020B0503030403020204" pitchFamily="34" charset="0"/>
                <a:cs typeface="Arial" panose="020B0604020202020204" pitchFamily="34" charset="0"/>
              </a:rPr>
              <a:t>Takpoima</a:t>
            </a:r>
            <a:r>
              <a:rPr lang="en-US" sz="1400" dirty="0">
                <a:solidFill>
                  <a:prstClr val="white"/>
                </a:solidFill>
                <a:latin typeface="Source Sans Pro" panose="020B0503030403020204" pitchFamily="34" charset="0"/>
                <a:ea typeface="Source Sans Pro" panose="020B0503030403020204" pitchFamily="34" charset="0"/>
                <a:cs typeface="Arial" panose="020B0604020202020204" pitchFamily="34" charset="0"/>
              </a:rPr>
              <a:t>, and Jagolahun) </a:t>
            </a:r>
            <a:br>
              <a:rPr lang="en-US" sz="1400" dirty="0">
                <a:solidFill>
                  <a:prstClr val="white"/>
                </a:solidFill>
                <a:latin typeface="Source Sans Pro" panose="020B0503030403020204" pitchFamily="34" charset="0"/>
                <a:ea typeface="Source Sans Pro" panose="020B0503030403020204" pitchFamily="34" charset="0"/>
                <a:cs typeface="Arial" panose="020B0604020202020204" pitchFamily="34" charset="0"/>
              </a:rPr>
            </a:br>
            <a:r>
              <a:rPr lang="en-US" sz="1400" dirty="0">
                <a:solidFill>
                  <a:prstClr val="white"/>
                </a:solidFill>
                <a:latin typeface="Source Sans Pro" panose="020B0503030403020204" pitchFamily="34" charset="0"/>
                <a:ea typeface="Source Sans Pro" panose="020B0503030403020204" pitchFamily="34" charset="0"/>
                <a:cs typeface="Arial" panose="020B0604020202020204" pitchFamily="34" charset="0"/>
              </a:rPr>
              <a:t>in Malema Chiefdom. </a:t>
            </a:r>
          </a:p>
          <a:p>
            <a:pPr marL="285750" indent="-285750" defTabSz="512064">
              <a:lnSpc>
                <a:spcPct val="150000"/>
              </a:lnSpc>
              <a:buClr>
                <a:prstClr val="white"/>
              </a:buClr>
              <a:buFont typeface="Arial" panose="020B0604020202020204" pitchFamily="34" charset="0"/>
              <a:buChar char="•"/>
            </a:pPr>
            <a:r>
              <a:rPr lang="en-US" sz="1400" dirty="0">
                <a:solidFill>
                  <a:prstClr val="white"/>
                </a:solidFill>
                <a:latin typeface="Source Sans Pro" panose="020B0503030403020204" pitchFamily="34" charset="0"/>
                <a:ea typeface="Source Sans Pro" panose="020B0503030403020204" pitchFamily="34" charset="0"/>
                <a:cs typeface="Arial" panose="020B0604020202020204" pitchFamily="34" charset="0"/>
              </a:rPr>
              <a:t>An exchange visit for Resource Users Group members and community members to the FAO Community Forestry site in Boama Dasse, Moyamba District.</a:t>
            </a:r>
            <a:br>
              <a:rPr lang="en-US" sz="1400" dirty="0">
                <a:solidFill>
                  <a:prstClr val="white"/>
                </a:solidFill>
                <a:latin typeface="Source Sans Pro" panose="020B0503030403020204" pitchFamily="34" charset="0"/>
                <a:ea typeface="Source Sans Pro" panose="020B0503030403020204" pitchFamily="34" charset="0"/>
                <a:cs typeface="Arial" panose="020B0604020202020204" pitchFamily="34" charset="0"/>
              </a:rPr>
            </a:br>
            <a:endParaRPr lang="en-US" sz="1400" b="1" dirty="0">
              <a:solidFill>
                <a:prstClr val="white"/>
              </a:solidFill>
              <a:latin typeface="Source Sans Pro" panose="020B0503030403020204" pitchFamily="34" charset="0"/>
              <a:ea typeface="Source Sans Pro" panose="020B0503030403020204" pitchFamily="34" charset="0"/>
              <a:cs typeface="Arial" panose="020B0604020202020204" pitchFamily="34" charset="0"/>
            </a:endParaRPr>
          </a:p>
          <a:p>
            <a:pPr defTabSz="512064">
              <a:lnSpc>
                <a:spcPct val="150000"/>
              </a:lnSpc>
              <a:buClr>
                <a:prstClr val="white"/>
              </a:buClr>
            </a:pPr>
            <a:r>
              <a:rPr lang="en-US" sz="1400" b="1" dirty="0">
                <a:solidFill>
                  <a:prstClr val="white"/>
                </a:solidFill>
                <a:latin typeface="Source Sans Pro" panose="020B0503030403020204" pitchFamily="34" charset="0"/>
                <a:ea typeface="Source Sans Pro" panose="020B0503030403020204" pitchFamily="34" charset="0"/>
                <a:cs typeface="Arial" panose="020B0604020202020204" pitchFamily="34" charset="0"/>
              </a:rPr>
              <a:t>Community By-Laws Overview:</a:t>
            </a:r>
          </a:p>
          <a:p>
            <a:pPr defTabSz="512064">
              <a:lnSpc>
                <a:spcPct val="150000"/>
              </a:lnSpc>
              <a:buClr>
                <a:prstClr val="white"/>
              </a:buClr>
            </a:pPr>
            <a:r>
              <a:rPr lang="en-US" sz="1400" b="1" dirty="0">
                <a:solidFill>
                  <a:prstClr val="white"/>
                </a:solidFill>
                <a:latin typeface="Source Sans Pro" panose="020B0503030403020204" pitchFamily="34" charset="0"/>
                <a:ea typeface="Source Sans Pro" panose="020B0503030403020204" pitchFamily="34" charset="0"/>
                <a:cs typeface="Arial" panose="020B0604020202020204" pitchFamily="34" charset="0"/>
              </a:rPr>
              <a:t>1. </a:t>
            </a:r>
            <a:r>
              <a:rPr lang="en-US" sz="1400" b="1" dirty="0" err="1">
                <a:solidFill>
                  <a:prstClr val="white"/>
                </a:solidFill>
                <a:latin typeface="Source Sans Pro" panose="020B0503030403020204" pitchFamily="34" charset="0"/>
                <a:ea typeface="Source Sans Pro" panose="020B0503030403020204" pitchFamily="34" charset="0"/>
                <a:cs typeface="Arial" panose="020B0604020202020204" pitchFamily="34" charset="0"/>
              </a:rPr>
              <a:t>Jenneh</a:t>
            </a:r>
            <a:r>
              <a:rPr lang="en-US" sz="1400" b="1" dirty="0">
                <a:solidFill>
                  <a:prstClr val="white"/>
                </a:solidFill>
                <a:latin typeface="Source Sans Pro" panose="020B0503030403020204" pitchFamily="34" charset="0"/>
                <a:ea typeface="Source Sans Pro" panose="020B0503030403020204" pitchFamily="34" charset="0"/>
                <a:cs typeface="Arial" panose="020B0604020202020204" pitchFamily="34" charset="0"/>
              </a:rPr>
              <a:t> </a:t>
            </a:r>
          </a:p>
          <a:p>
            <a:pPr marL="285750" indent="-285750" defTabSz="512064">
              <a:lnSpc>
                <a:spcPct val="150000"/>
              </a:lnSpc>
              <a:buClr>
                <a:prstClr val="white"/>
              </a:buClr>
              <a:buFont typeface="Arial" panose="020B0604020202020204" pitchFamily="34" charset="0"/>
              <a:buChar char="•"/>
            </a:pPr>
            <a:r>
              <a:rPr lang="en-US" sz="1400" b="1" dirty="0">
                <a:solidFill>
                  <a:prstClr val="white"/>
                </a:solidFill>
                <a:latin typeface="Source Sans Pro" panose="020B0503030403020204" pitchFamily="34" charset="0"/>
                <a:ea typeface="Source Sans Pro" panose="020B0503030403020204" pitchFamily="34" charset="0"/>
                <a:cs typeface="Arial" panose="020B0604020202020204" pitchFamily="34" charset="0"/>
              </a:rPr>
              <a:t>Farming: </a:t>
            </a:r>
            <a:r>
              <a:rPr lang="en-US" sz="1400" dirty="0">
                <a:solidFill>
                  <a:prstClr val="white"/>
                </a:solidFill>
                <a:latin typeface="Source Sans Pro" panose="020B0503030403020204" pitchFamily="34" charset="0"/>
                <a:ea typeface="Source Sans Pro" panose="020B0503030403020204" pitchFamily="34" charset="0"/>
                <a:cs typeface="Arial" panose="020B0604020202020204" pitchFamily="34" charset="0"/>
              </a:rPr>
              <a:t>Land allocation requires town chief approval.</a:t>
            </a:r>
          </a:p>
          <a:p>
            <a:pPr marL="285750" indent="-285750" defTabSz="512064">
              <a:lnSpc>
                <a:spcPct val="150000"/>
              </a:lnSpc>
              <a:buClr>
                <a:prstClr val="white"/>
              </a:buClr>
              <a:buFont typeface="Arial" panose="020B0604020202020204" pitchFamily="34" charset="0"/>
              <a:buChar char="•"/>
            </a:pPr>
            <a:r>
              <a:rPr lang="en-US" sz="1400" b="1" dirty="0">
                <a:solidFill>
                  <a:prstClr val="white"/>
                </a:solidFill>
                <a:latin typeface="Source Sans Pro" panose="020B0503030403020204" pitchFamily="34" charset="0"/>
                <a:ea typeface="Source Sans Pro" panose="020B0503030403020204" pitchFamily="34" charset="0"/>
                <a:cs typeface="Arial" panose="020B0604020202020204" pitchFamily="34" charset="0"/>
              </a:rPr>
              <a:t>Plantation: </a:t>
            </a:r>
            <a:r>
              <a:rPr lang="en-US" sz="1400" dirty="0">
                <a:solidFill>
                  <a:prstClr val="white"/>
                </a:solidFill>
                <a:latin typeface="Source Sans Pro" panose="020B0503030403020204" pitchFamily="34" charset="0"/>
                <a:ea typeface="Source Sans Pro" panose="020B0503030403020204" pitchFamily="34" charset="0"/>
                <a:cs typeface="Arial" panose="020B0604020202020204" pitchFamily="34" charset="0"/>
              </a:rPr>
              <a:t>Permanent crops on others' land are prohibited.</a:t>
            </a:r>
          </a:p>
          <a:p>
            <a:pPr marL="285750" indent="-285750" defTabSz="512064">
              <a:lnSpc>
                <a:spcPct val="150000"/>
              </a:lnSpc>
              <a:buClr>
                <a:prstClr val="white"/>
              </a:buClr>
              <a:buFont typeface="Arial" panose="020B0604020202020204" pitchFamily="34" charset="0"/>
              <a:buChar char="•"/>
            </a:pPr>
            <a:r>
              <a:rPr lang="en-US" sz="1400" b="1" dirty="0">
                <a:solidFill>
                  <a:prstClr val="white"/>
                </a:solidFill>
                <a:latin typeface="Source Sans Pro" panose="020B0503030403020204" pitchFamily="34" charset="0"/>
                <a:ea typeface="Source Sans Pro" panose="020B0503030403020204" pitchFamily="34" charset="0"/>
                <a:cs typeface="Arial" panose="020B0604020202020204" pitchFamily="34" charset="0"/>
              </a:rPr>
              <a:t>Stealing: </a:t>
            </a:r>
            <a:r>
              <a:rPr lang="en-US" sz="1400" dirty="0">
                <a:solidFill>
                  <a:prstClr val="white"/>
                </a:solidFill>
                <a:latin typeface="Source Sans Pro" panose="020B0503030403020204" pitchFamily="34" charset="0"/>
                <a:ea typeface="Source Sans Pro" panose="020B0503030403020204" pitchFamily="34" charset="0"/>
                <a:cs typeface="Arial" panose="020B0604020202020204" pitchFamily="34" charset="0"/>
              </a:rPr>
              <a:t>Fines of Le1,500 and further action at the chiefdom level.</a:t>
            </a:r>
          </a:p>
          <a:p>
            <a:pPr marL="285750" indent="-285750" defTabSz="512064">
              <a:lnSpc>
                <a:spcPct val="150000"/>
              </a:lnSpc>
              <a:buClr>
                <a:prstClr val="white"/>
              </a:buClr>
              <a:buFont typeface="Arial" panose="020B0604020202020204" pitchFamily="34" charset="0"/>
              <a:buChar char="•"/>
            </a:pPr>
            <a:r>
              <a:rPr lang="en-US" sz="1400" b="1" dirty="0">
                <a:solidFill>
                  <a:prstClr val="white"/>
                </a:solidFill>
                <a:latin typeface="Source Sans Pro" panose="020B0503030403020204" pitchFamily="34" charset="0"/>
                <a:ea typeface="Source Sans Pro" panose="020B0503030403020204" pitchFamily="34" charset="0"/>
                <a:cs typeface="Arial" panose="020B0604020202020204" pitchFamily="34" charset="0"/>
              </a:rPr>
              <a:t>Logging: </a:t>
            </a:r>
            <a:r>
              <a:rPr lang="en-US" sz="1400" dirty="0">
                <a:solidFill>
                  <a:prstClr val="white"/>
                </a:solidFill>
                <a:latin typeface="Source Sans Pro" panose="020B0503030403020204" pitchFamily="34" charset="0"/>
                <a:ea typeface="Source Sans Pro" panose="020B0503030403020204" pitchFamily="34" charset="0"/>
                <a:cs typeface="Arial" panose="020B0604020202020204" pitchFamily="34" charset="0"/>
              </a:rPr>
              <a:t>Prohibited near the National Park boundary; fines up to Le700,000 and board confiscation for community use.</a:t>
            </a:r>
          </a:p>
          <a:p>
            <a:pPr defTabSz="512064">
              <a:lnSpc>
                <a:spcPct val="150000"/>
              </a:lnSpc>
              <a:buClr>
                <a:prstClr val="white"/>
              </a:buClr>
            </a:pPr>
            <a:r>
              <a:rPr lang="en-US" sz="1400" b="1" dirty="0">
                <a:solidFill>
                  <a:prstClr val="white"/>
                </a:solidFill>
                <a:latin typeface="Source Sans Pro" panose="020B0503030403020204" pitchFamily="34" charset="0"/>
                <a:ea typeface="Source Sans Pro" panose="020B0503030403020204" pitchFamily="34" charset="0"/>
                <a:cs typeface="Arial" panose="020B0604020202020204" pitchFamily="34" charset="0"/>
              </a:rPr>
              <a:t> 2. </a:t>
            </a:r>
            <a:r>
              <a:rPr lang="en-US" sz="1400" b="1" dirty="0" err="1">
                <a:solidFill>
                  <a:prstClr val="white"/>
                </a:solidFill>
                <a:latin typeface="Source Sans Pro" panose="020B0503030403020204" pitchFamily="34" charset="0"/>
                <a:ea typeface="Source Sans Pro" panose="020B0503030403020204" pitchFamily="34" charset="0"/>
                <a:cs typeface="Arial" panose="020B0604020202020204" pitchFamily="34" charset="0"/>
              </a:rPr>
              <a:t>Takpoima</a:t>
            </a:r>
            <a:r>
              <a:rPr lang="en-US" sz="1400" b="1" dirty="0">
                <a:solidFill>
                  <a:prstClr val="white"/>
                </a:solidFill>
                <a:latin typeface="Source Sans Pro" panose="020B0503030403020204" pitchFamily="34" charset="0"/>
                <a:ea typeface="Source Sans Pro" panose="020B0503030403020204" pitchFamily="34" charset="0"/>
                <a:cs typeface="Arial" panose="020B0604020202020204" pitchFamily="34" charset="0"/>
              </a:rPr>
              <a:t> &amp; Jagolahun</a:t>
            </a:r>
          </a:p>
          <a:p>
            <a:pPr marL="285750" indent="-285750" defTabSz="512064">
              <a:lnSpc>
                <a:spcPct val="150000"/>
              </a:lnSpc>
              <a:buClr>
                <a:prstClr val="white"/>
              </a:buClr>
              <a:buFont typeface="Arial" panose="020B0604020202020204" pitchFamily="34" charset="0"/>
              <a:buChar char="•"/>
            </a:pPr>
            <a:r>
              <a:rPr lang="en-US" sz="1400" b="1" dirty="0">
                <a:solidFill>
                  <a:prstClr val="white"/>
                </a:solidFill>
                <a:latin typeface="Source Sans Pro" panose="020B0503030403020204" pitchFamily="34" charset="0"/>
                <a:ea typeface="Source Sans Pro" panose="020B0503030403020204" pitchFamily="34" charset="0"/>
                <a:cs typeface="Arial" panose="020B0604020202020204" pitchFamily="34" charset="0"/>
              </a:rPr>
              <a:t>Farming: </a:t>
            </a:r>
            <a:r>
              <a:rPr lang="en-US" sz="1400" dirty="0">
                <a:solidFill>
                  <a:prstClr val="white"/>
                </a:solidFill>
                <a:latin typeface="Source Sans Pro" panose="020B0503030403020204" pitchFamily="34" charset="0"/>
                <a:ea typeface="Source Sans Pro" panose="020B0503030403020204" pitchFamily="34" charset="0"/>
                <a:cs typeface="Arial" panose="020B0604020202020204" pitchFamily="34" charset="0"/>
              </a:rPr>
              <a:t>All farms must be cleared together and 5m buffer zones must be maintained near roads.</a:t>
            </a:r>
          </a:p>
          <a:p>
            <a:pPr marL="285750" indent="-285750" defTabSz="512064">
              <a:lnSpc>
                <a:spcPct val="150000"/>
              </a:lnSpc>
              <a:buClr>
                <a:prstClr val="white"/>
              </a:buClr>
              <a:buFont typeface="Arial" panose="020B0604020202020204" pitchFamily="34" charset="0"/>
              <a:buChar char="•"/>
            </a:pPr>
            <a:r>
              <a:rPr lang="en-US" sz="1400" b="1" dirty="0">
                <a:solidFill>
                  <a:prstClr val="white"/>
                </a:solidFill>
                <a:latin typeface="Source Sans Pro" panose="020B0503030403020204" pitchFamily="34" charset="0"/>
                <a:ea typeface="Source Sans Pro" panose="020B0503030403020204" pitchFamily="34" charset="0"/>
                <a:cs typeface="Arial" panose="020B0604020202020204" pitchFamily="34" charset="0"/>
              </a:rPr>
              <a:t>Fire Prevention: </a:t>
            </a:r>
            <a:r>
              <a:rPr lang="en-US" sz="1400" dirty="0">
                <a:solidFill>
                  <a:prstClr val="white"/>
                </a:solidFill>
                <a:latin typeface="Source Sans Pro" panose="020B0503030403020204" pitchFamily="34" charset="0"/>
                <a:ea typeface="Source Sans Pro" panose="020B0503030403020204" pitchFamily="34" charset="0"/>
                <a:cs typeface="Arial" panose="020B0604020202020204" pitchFamily="34" charset="0"/>
              </a:rPr>
              <a:t>Reckless fire handling leads to fines or damage repayment.</a:t>
            </a:r>
          </a:p>
          <a:p>
            <a:pPr marL="285750" indent="-285750" defTabSz="512064">
              <a:lnSpc>
                <a:spcPct val="150000"/>
              </a:lnSpc>
              <a:buClr>
                <a:prstClr val="white"/>
              </a:buClr>
              <a:buFont typeface="Arial" panose="020B0604020202020204" pitchFamily="34" charset="0"/>
              <a:buChar char="•"/>
            </a:pPr>
            <a:r>
              <a:rPr lang="en-US" sz="1400" b="1" dirty="0">
                <a:solidFill>
                  <a:prstClr val="white"/>
                </a:solidFill>
                <a:latin typeface="Source Sans Pro" panose="020B0503030403020204" pitchFamily="34" charset="0"/>
                <a:ea typeface="Source Sans Pro" panose="020B0503030403020204" pitchFamily="34" charset="0"/>
                <a:cs typeface="Arial" panose="020B0604020202020204" pitchFamily="34" charset="0"/>
              </a:rPr>
              <a:t>Respect for Chiefs/Elders: </a:t>
            </a:r>
            <a:r>
              <a:rPr lang="en-US" sz="1400" dirty="0">
                <a:solidFill>
                  <a:prstClr val="white"/>
                </a:solidFill>
                <a:latin typeface="Source Sans Pro" panose="020B0503030403020204" pitchFamily="34" charset="0"/>
                <a:ea typeface="Source Sans Pro" panose="020B0503030403020204" pitchFamily="34" charset="0"/>
                <a:cs typeface="Arial" panose="020B0604020202020204" pitchFamily="34" charset="0"/>
              </a:rPr>
              <a:t>Indecent language against elders incurs a fine.</a:t>
            </a:r>
          </a:p>
          <a:p>
            <a:pPr marL="285750" indent="-285750" defTabSz="512064">
              <a:buClr>
                <a:prstClr val="white"/>
              </a:buClr>
              <a:buFont typeface="Arial" panose="020B0604020202020204" pitchFamily="34" charset="0"/>
              <a:buChar char="•"/>
            </a:pPr>
            <a:endParaRPr lang="x-none" sz="1400" dirty="0">
              <a:solidFill>
                <a:prstClr val="white"/>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937529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E2C25"/>
        </a:solidFill>
        <a:effectLst/>
      </p:bgPr>
    </p:bg>
    <p:spTree>
      <p:nvGrpSpPr>
        <p:cNvPr id="1" name=""/>
        <p:cNvGrpSpPr/>
        <p:nvPr/>
      </p:nvGrpSpPr>
      <p:grpSpPr>
        <a:xfrm>
          <a:off x="0" y="0"/>
          <a:ext cx="0" cy="0"/>
          <a:chOff x="0" y="0"/>
          <a:chExt cx="0" cy="0"/>
        </a:xfrm>
      </p:grpSpPr>
      <p:sp>
        <p:nvSpPr>
          <p:cNvPr id="3" name="Freeform 3"/>
          <p:cNvSpPr/>
          <p:nvPr/>
        </p:nvSpPr>
        <p:spPr>
          <a:xfrm flipH="1" flipV="1">
            <a:off x="1524000" y="13214"/>
            <a:ext cx="672586" cy="672586"/>
          </a:xfrm>
          <a:custGeom>
            <a:avLst/>
            <a:gdLst/>
            <a:ahLst/>
            <a:cxnLst/>
            <a:rect l="l" t="t" r="r" b="b"/>
            <a:pathLst>
              <a:path w="1345171" h="1345171">
                <a:moveTo>
                  <a:pt x="1345171" y="1345171"/>
                </a:moveTo>
                <a:lnTo>
                  <a:pt x="0" y="1345171"/>
                </a:lnTo>
                <a:lnTo>
                  <a:pt x="0" y="0"/>
                </a:lnTo>
                <a:lnTo>
                  <a:pt x="1345171" y="0"/>
                </a:lnTo>
                <a:lnTo>
                  <a:pt x="1345171" y="1345171"/>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pPr defTabSz="512064"/>
            <a:endParaRPr lang="en-US" sz="504">
              <a:solidFill>
                <a:prstClr val="black"/>
              </a:solidFill>
              <a:latin typeface="Calibri"/>
            </a:endParaRPr>
          </a:p>
        </p:txBody>
      </p:sp>
      <p:sp>
        <p:nvSpPr>
          <p:cNvPr id="8" name="TextBox 8"/>
          <p:cNvSpPr txBox="1"/>
          <p:nvPr/>
        </p:nvSpPr>
        <p:spPr>
          <a:xfrm>
            <a:off x="2136348" y="5045812"/>
            <a:ext cx="5788452" cy="474489"/>
          </a:xfrm>
          <a:prstGeom prst="rect">
            <a:avLst/>
          </a:prstGeom>
        </p:spPr>
        <p:txBody>
          <a:bodyPr wrap="square" lIns="0" tIns="0" rIns="0" bIns="0" rtlCol="0" anchor="t">
            <a:spAutoFit/>
          </a:bodyPr>
          <a:lstStyle/>
          <a:p>
            <a:pPr defTabSz="512064">
              <a:lnSpc>
                <a:spcPts val="3737"/>
              </a:lnSpc>
            </a:pPr>
            <a:r>
              <a:rPr lang="en-US" sz="3249" dirty="0">
                <a:solidFill>
                  <a:srgbClr val="FFFFFF"/>
                </a:solidFill>
                <a:latin typeface="Roboto Bold"/>
              </a:rPr>
              <a:t>Community Development Fund</a:t>
            </a:r>
          </a:p>
        </p:txBody>
      </p:sp>
      <p:grpSp>
        <p:nvGrpSpPr>
          <p:cNvPr id="9" name="Group 9"/>
          <p:cNvGrpSpPr/>
          <p:nvPr/>
        </p:nvGrpSpPr>
        <p:grpSpPr>
          <a:xfrm>
            <a:off x="2196586" y="5717152"/>
            <a:ext cx="247284" cy="247284"/>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8F36">
                <a:alpha val="49804"/>
              </a:srgbClr>
            </a:solidFill>
          </p:spPr>
          <p:txBody>
            <a:bodyPr/>
            <a:lstStyle/>
            <a:p>
              <a:pPr defTabSz="512064"/>
              <a:endParaRPr lang="en-US" sz="504">
                <a:solidFill>
                  <a:prstClr val="black"/>
                </a:solidFill>
                <a:latin typeface="Calibri"/>
              </a:endParaRPr>
            </a:p>
          </p:txBody>
        </p:sp>
      </p:grpSp>
      <p:grpSp>
        <p:nvGrpSpPr>
          <p:cNvPr id="11" name="Group 11"/>
          <p:cNvGrpSpPr/>
          <p:nvPr/>
        </p:nvGrpSpPr>
        <p:grpSpPr>
          <a:xfrm>
            <a:off x="2369764" y="5717152"/>
            <a:ext cx="247284" cy="247284"/>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8F36">
                <a:alpha val="49804"/>
              </a:srgbClr>
            </a:solidFill>
          </p:spPr>
          <p:txBody>
            <a:bodyPr/>
            <a:lstStyle/>
            <a:p>
              <a:pPr defTabSz="512064"/>
              <a:endParaRPr lang="en-US" sz="504">
                <a:solidFill>
                  <a:prstClr val="black"/>
                </a:solidFill>
                <a:latin typeface="Calibri"/>
              </a:endParaRPr>
            </a:p>
          </p:txBody>
        </p:sp>
      </p:grpSp>
      <p:grpSp>
        <p:nvGrpSpPr>
          <p:cNvPr id="13" name="Group 13"/>
          <p:cNvGrpSpPr/>
          <p:nvPr/>
        </p:nvGrpSpPr>
        <p:grpSpPr>
          <a:xfrm>
            <a:off x="2542941" y="5717152"/>
            <a:ext cx="247284" cy="247284"/>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8F36">
                <a:alpha val="49804"/>
              </a:srgbClr>
            </a:solidFill>
          </p:spPr>
          <p:txBody>
            <a:bodyPr/>
            <a:lstStyle/>
            <a:p>
              <a:pPr defTabSz="512064"/>
              <a:endParaRPr lang="en-US" sz="504">
                <a:solidFill>
                  <a:prstClr val="black"/>
                </a:solidFill>
                <a:latin typeface="Calibri"/>
              </a:endParaRPr>
            </a:p>
          </p:txBody>
        </p:sp>
      </p:grpSp>
      <p:sp>
        <p:nvSpPr>
          <p:cNvPr id="23" name="TextBox 15">
            <a:extLst>
              <a:ext uri="{FF2B5EF4-FFF2-40B4-BE49-F238E27FC236}">
                <a16:creationId xmlns:a16="http://schemas.microsoft.com/office/drawing/2014/main" id="{CDB43586-557D-BAA7-95BB-E0593E995684}"/>
              </a:ext>
            </a:extLst>
          </p:cNvPr>
          <p:cNvSpPr txBox="1"/>
          <p:nvPr/>
        </p:nvSpPr>
        <p:spPr>
          <a:xfrm>
            <a:off x="2259262" y="257276"/>
            <a:ext cx="1817439" cy="141064"/>
          </a:xfrm>
          <a:prstGeom prst="rect">
            <a:avLst/>
          </a:prstGeom>
        </p:spPr>
        <p:txBody>
          <a:bodyPr wrap="square" lIns="0" tIns="0" rIns="0" bIns="0" rtlCol="0" anchor="t">
            <a:spAutoFit/>
          </a:bodyPr>
          <a:lstStyle/>
          <a:p>
            <a:pPr defTabSz="512064">
              <a:lnSpc>
                <a:spcPts val="1120"/>
              </a:lnSpc>
              <a:spcBef>
                <a:spcPct val="0"/>
              </a:spcBef>
            </a:pPr>
            <a:r>
              <a:rPr lang="en-US" sz="800" dirty="0">
                <a:solidFill>
                  <a:srgbClr val="FFFFFF"/>
                </a:solidFill>
                <a:latin typeface="Roboto Bold"/>
              </a:rPr>
              <a:t>GOLA RAINFOREST CONSERVATION</a:t>
            </a:r>
          </a:p>
        </p:txBody>
      </p:sp>
      <p:sp>
        <p:nvSpPr>
          <p:cNvPr id="24" name="TextBox 15">
            <a:extLst>
              <a:ext uri="{FF2B5EF4-FFF2-40B4-BE49-F238E27FC236}">
                <a16:creationId xmlns:a16="http://schemas.microsoft.com/office/drawing/2014/main" id="{27EBD096-D45F-B781-7C0D-E9A4D42108CC}"/>
              </a:ext>
            </a:extLst>
          </p:cNvPr>
          <p:cNvSpPr txBox="1"/>
          <p:nvPr/>
        </p:nvSpPr>
        <p:spPr>
          <a:xfrm>
            <a:off x="1757864" y="1755577"/>
            <a:ext cx="1817439" cy="141064"/>
          </a:xfrm>
          <a:prstGeom prst="rect">
            <a:avLst/>
          </a:prstGeom>
        </p:spPr>
        <p:txBody>
          <a:bodyPr wrap="square" lIns="0" tIns="0" rIns="0" bIns="0" rtlCol="0" anchor="t">
            <a:spAutoFit/>
          </a:bodyPr>
          <a:lstStyle/>
          <a:p>
            <a:pPr defTabSz="512064">
              <a:lnSpc>
                <a:spcPts val="1120"/>
              </a:lnSpc>
              <a:spcBef>
                <a:spcPct val="0"/>
              </a:spcBef>
            </a:pPr>
            <a:r>
              <a:rPr lang="en-US" sz="1000" dirty="0">
                <a:solidFill>
                  <a:srgbClr val="FFFFFF"/>
                </a:solidFill>
                <a:latin typeface="Calibri"/>
              </a:rPr>
              <a:t>Water Well</a:t>
            </a:r>
          </a:p>
        </p:txBody>
      </p:sp>
      <p:sp>
        <p:nvSpPr>
          <p:cNvPr id="25" name="TextBox 15">
            <a:extLst>
              <a:ext uri="{FF2B5EF4-FFF2-40B4-BE49-F238E27FC236}">
                <a16:creationId xmlns:a16="http://schemas.microsoft.com/office/drawing/2014/main" id="{79E23D31-E535-E30A-56E2-AD55C663C681}"/>
              </a:ext>
            </a:extLst>
          </p:cNvPr>
          <p:cNvSpPr txBox="1"/>
          <p:nvPr/>
        </p:nvSpPr>
        <p:spPr>
          <a:xfrm>
            <a:off x="4556778" y="1755577"/>
            <a:ext cx="1817439" cy="141064"/>
          </a:xfrm>
          <a:prstGeom prst="rect">
            <a:avLst/>
          </a:prstGeom>
        </p:spPr>
        <p:txBody>
          <a:bodyPr wrap="square" lIns="0" tIns="0" rIns="0" bIns="0" rtlCol="0" anchor="t">
            <a:spAutoFit/>
          </a:bodyPr>
          <a:lstStyle/>
          <a:p>
            <a:pPr defTabSz="512064">
              <a:lnSpc>
                <a:spcPts val="1120"/>
              </a:lnSpc>
              <a:spcBef>
                <a:spcPct val="0"/>
              </a:spcBef>
            </a:pPr>
            <a:r>
              <a:rPr lang="en-US" sz="1000" dirty="0">
                <a:solidFill>
                  <a:srgbClr val="FFFFFF"/>
                </a:solidFill>
                <a:latin typeface="Calibri"/>
              </a:rPr>
              <a:t>Community Health Centre</a:t>
            </a:r>
          </a:p>
        </p:txBody>
      </p:sp>
      <p:sp>
        <p:nvSpPr>
          <p:cNvPr id="26" name="TextBox 15">
            <a:extLst>
              <a:ext uri="{FF2B5EF4-FFF2-40B4-BE49-F238E27FC236}">
                <a16:creationId xmlns:a16="http://schemas.microsoft.com/office/drawing/2014/main" id="{425F32FB-D644-A6EA-0A5D-25B5CF5C24FF}"/>
              </a:ext>
            </a:extLst>
          </p:cNvPr>
          <p:cNvSpPr txBox="1"/>
          <p:nvPr/>
        </p:nvSpPr>
        <p:spPr>
          <a:xfrm>
            <a:off x="7543800" y="1763468"/>
            <a:ext cx="2286000" cy="141064"/>
          </a:xfrm>
          <a:prstGeom prst="rect">
            <a:avLst/>
          </a:prstGeom>
        </p:spPr>
        <p:txBody>
          <a:bodyPr wrap="square" lIns="0" tIns="0" rIns="0" bIns="0" rtlCol="0" anchor="t">
            <a:spAutoFit/>
          </a:bodyPr>
          <a:lstStyle/>
          <a:p>
            <a:pPr defTabSz="512064">
              <a:lnSpc>
                <a:spcPts val="1120"/>
              </a:lnSpc>
              <a:spcBef>
                <a:spcPct val="0"/>
              </a:spcBef>
            </a:pPr>
            <a:r>
              <a:rPr lang="en-US" sz="1000" dirty="0">
                <a:solidFill>
                  <a:srgbClr val="FFFFFF"/>
                </a:solidFill>
                <a:latin typeface="Calibri"/>
              </a:rPr>
              <a:t>School Rehabilitation</a:t>
            </a:r>
          </a:p>
        </p:txBody>
      </p:sp>
      <p:sp>
        <p:nvSpPr>
          <p:cNvPr id="30" name="Freeform 2">
            <a:extLst>
              <a:ext uri="{FF2B5EF4-FFF2-40B4-BE49-F238E27FC236}">
                <a16:creationId xmlns:a16="http://schemas.microsoft.com/office/drawing/2014/main" id="{C31EBCE8-924D-DCCF-1D53-CE5891C5400B}"/>
              </a:ext>
            </a:extLst>
          </p:cNvPr>
          <p:cNvSpPr/>
          <p:nvPr/>
        </p:nvSpPr>
        <p:spPr>
          <a:xfrm rot="5400000">
            <a:off x="10115775" y="5746676"/>
            <a:ext cx="736301" cy="368151"/>
          </a:xfrm>
          <a:custGeom>
            <a:avLst/>
            <a:gdLst/>
            <a:ahLst/>
            <a:cxnLst/>
            <a:rect l="l" t="t" r="r" b="b"/>
            <a:pathLst>
              <a:path w="1472602" h="736301">
                <a:moveTo>
                  <a:pt x="0" y="0"/>
                </a:moveTo>
                <a:lnTo>
                  <a:pt x="1472601" y="0"/>
                </a:lnTo>
                <a:lnTo>
                  <a:pt x="1472601" y="736301"/>
                </a:lnTo>
                <a:lnTo>
                  <a:pt x="0" y="7363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512064"/>
            <a:endParaRPr lang="en-US" sz="504">
              <a:solidFill>
                <a:prstClr val="black"/>
              </a:solidFill>
              <a:latin typeface="Calibri"/>
            </a:endParaRPr>
          </a:p>
        </p:txBody>
      </p:sp>
      <p:pic>
        <p:nvPicPr>
          <p:cNvPr id="31" name="Content Placeholder 5">
            <a:extLst>
              <a:ext uri="{FF2B5EF4-FFF2-40B4-BE49-F238E27FC236}">
                <a16:creationId xmlns:a16="http://schemas.microsoft.com/office/drawing/2014/main" id="{BDB1D0A5-BCF5-416C-E64D-1DABF9D44945}"/>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2861" t="1" r="2009" b="1315"/>
          <a:stretch/>
        </p:blipFill>
        <p:spPr>
          <a:xfrm>
            <a:off x="9784752" y="5840794"/>
            <a:ext cx="735856" cy="736302"/>
          </a:xfrm>
          <a:prstGeom prst="ellipse">
            <a:avLst/>
          </a:prstGeom>
        </p:spPr>
      </p:pic>
      <p:pic>
        <p:nvPicPr>
          <p:cNvPr id="15" name="Picture 14">
            <a:extLst>
              <a:ext uri="{FF2B5EF4-FFF2-40B4-BE49-F238E27FC236}">
                <a16:creationId xmlns:a16="http://schemas.microsoft.com/office/drawing/2014/main" id="{AB0CAA5D-1DBA-D9E8-C2CA-210C431EAD6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365937" y="2030853"/>
            <a:ext cx="2796666" cy="2818107"/>
          </a:xfrm>
          <a:prstGeom prst="roundRect">
            <a:avLst>
              <a:gd name="adj" fmla="val 16667"/>
            </a:avLst>
          </a:prstGeom>
          <a:ln>
            <a:noFill/>
          </a:ln>
          <a:effectLst/>
        </p:spPr>
      </p:pic>
      <p:pic>
        <p:nvPicPr>
          <p:cNvPr id="17" name="Picture 16">
            <a:extLst>
              <a:ext uri="{FF2B5EF4-FFF2-40B4-BE49-F238E27FC236}">
                <a16:creationId xmlns:a16="http://schemas.microsoft.com/office/drawing/2014/main" id="{068F349F-AE07-3734-A9F8-D3BC670931D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378915" y="2028653"/>
            <a:ext cx="2796667" cy="2820306"/>
          </a:xfrm>
          <a:prstGeom prst="roundRect">
            <a:avLst>
              <a:gd name="adj" fmla="val 16667"/>
            </a:avLst>
          </a:prstGeom>
          <a:ln>
            <a:noFill/>
          </a:ln>
          <a:effectLst/>
        </p:spPr>
      </p:pic>
      <p:pic>
        <p:nvPicPr>
          <p:cNvPr id="19" name="Picture 18">
            <a:extLst>
              <a:ext uri="{FF2B5EF4-FFF2-40B4-BE49-F238E27FC236}">
                <a16:creationId xmlns:a16="http://schemas.microsoft.com/office/drawing/2014/main" id="{5CC6AD25-A6E3-1C19-D577-424FC59F306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391892" y="2016556"/>
            <a:ext cx="2796667" cy="2824888"/>
          </a:xfrm>
          <a:prstGeom prst="roundRect">
            <a:avLst>
              <a:gd name="adj" fmla="val 16667"/>
            </a:avLst>
          </a:prstGeom>
          <a:ln>
            <a:noFill/>
          </a:ln>
          <a:effectLst/>
        </p:spPr>
      </p:pic>
    </p:spTree>
    <p:extLst>
      <p:ext uri="{BB962C8B-B14F-4D97-AF65-F5344CB8AC3E}">
        <p14:creationId xmlns:p14="http://schemas.microsoft.com/office/powerpoint/2010/main" val="3755716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E2C25"/>
        </a:solidFill>
        <a:effectLst/>
      </p:bgPr>
    </p:bg>
    <p:spTree>
      <p:nvGrpSpPr>
        <p:cNvPr id="1" name=""/>
        <p:cNvGrpSpPr/>
        <p:nvPr/>
      </p:nvGrpSpPr>
      <p:grpSpPr>
        <a:xfrm>
          <a:off x="0" y="0"/>
          <a:ext cx="0" cy="0"/>
          <a:chOff x="0" y="0"/>
          <a:chExt cx="0" cy="0"/>
        </a:xfrm>
      </p:grpSpPr>
      <p:sp>
        <p:nvSpPr>
          <p:cNvPr id="3" name="Freeform 3"/>
          <p:cNvSpPr/>
          <p:nvPr/>
        </p:nvSpPr>
        <p:spPr>
          <a:xfrm flipH="1" flipV="1">
            <a:off x="1530123" y="0"/>
            <a:ext cx="672586" cy="672586"/>
          </a:xfrm>
          <a:custGeom>
            <a:avLst/>
            <a:gdLst/>
            <a:ahLst/>
            <a:cxnLst/>
            <a:rect l="l" t="t" r="r" b="b"/>
            <a:pathLst>
              <a:path w="1345171" h="1345171">
                <a:moveTo>
                  <a:pt x="1345171" y="1345171"/>
                </a:moveTo>
                <a:lnTo>
                  <a:pt x="0" y="1345171"/>
                </a:lnTo>
                <a:lnTo>
                  <a:pt x="0" y="0"/>
                </a:lnTo>
                <a:lnTo>
                  <a:pt x="1345171" y="0"/>
                </a:lnTo>
                <a:lnTo>
                  <a:pt x="1345171" y="1345171"/>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pPr defTabSz="512064"/>
            <a:endParaRPr lang="en-US" sz="504">
              <a:solidFill>
                <a:prstClr val="black"/>
              </a:solidFill>
              <a:latin typeface="Calibri"/>
            </a:endParaRPr>
          </a:p>
        </p:txBody>
      </p:sp>
      <p:sp>
        <p:nvSpPr>
          <p:cNvPr id="6" name="TextBox 6"/>
          <p:cNvSpPr txBox="1"/>
          <p:nvPr/>
        </p:nvSpPr>
        <p:spPr>
          <a:xfrm>
            <a:off x="6217525" y="1237506"/>
            <a:ext cx="3538557" cy="948978"/>
          </a:xfrm>
          <a:prstGeom prst="rect">
            <a:avLst/>
          </a:prstGeom>
        </p:spPr>
        <p:txBody>
          <a:bodyPr lIns="0" tIns="0" rIns="0" bIns="0" rtlCol="0" anchor="t">
            <a:spAutoFit/>
          </a:bodyPr>
          <a:lstStyle/>
          <a:p>
            <a:pPr defTabSz="512064">
              <a:lnSpc>
                <a:spcPts val="3737"/>
              </a:lnSpc>
            </a:pPr>
            <a:r>
              <a:rPr lang="en-US" sz="3249" dirty="0">
                <a:solidFill>
                  <a:srgbClr val="FFFFFF"/>
                </a:solidFill>
                <a:latin typeface="Roboto Bold"/>
              </a:rPr>
              <a:t>Village Savings and Loans (VLSA)</a:t>
            </a:r>
          </a:p>
        </p:txBody>
      </p:sp>
      <p:grpSp>
        <p:nvGrpSpPr>
          <p:cNvPr id="7" name="Group 7"/>
          <p:cNvGrpSpPr/>
          <p:nvPr/>
        </p:nvGrpSpPr>
        <p:grpSpPr>
          <a:xfrm>
            <a:off x="6217524" y="873542"/>
            <a:ext cx="247284" cy="247284"/>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8F36">
                <a:alpha val="49804"/>
              </a:srgbClr>
            </a:solidFill>
          </p:spPr>
          <p:txBody>
            <a:bodyPr/>
            <a:lstStyle/>
            <a:p>
              <a:pPr defTabSz="512064"/>
              <a:endParaRPr lang="en-US" sz="504">
                <a:solidFill>
                  <a:prstClr val="black"/>
                </a:solidFill>
                <a:latin typeface="Calibri"/>
              </a:endParaRPr>
            </a:p>
          </p:txBody>
        </p:sp>
      </p:grpSp>
      <p:grpSp>
        <p:nvGrpSpPr>
          <p:cNvPr id="9" name="Group 9"/>
          <p:cNvGrpSpPr/>
          <p:nvPr/>
        </p:nvGrpSpPr>
        <p:grpSpPr>
          <a:xfrm>
            <a:off x="6390702" y="873542"/>
            <a:ext cx="247284" cy="247284"/>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8F36">
                <a:alpha val="49804"/>
              </a:srgbClr>
            </a:solidFill>
          </p:spPr>
          <p:txBody>
            <a:bodyPr/>
            <a:lstStyle/>
            <a:p>
              <a:pPr defTabSz="512064"/>
              <a:endParaRPr lang="en-US" sz="504">
                <a:solidFill>
                  <a:prstClr val="black"/>
                </a:solidFill>
                <a:latin typeface="Calibri"/>
              </a:endParaRPr>
            </a:p>
          </p:txBody>
        </p:sp>
      </p:grpSp>
      <p:grpSp>
        <p:nvGrpSpPr>
          <p:cNvPr id="11" name="Group 11"/>
          <p:cNvGrpSpPr/>
          <p:nvPr/>
        </p:nvGrpSpPr>
        <p:grpSpPr>
          <a:xfrm>
            <a:off x="6563879" y="873542"/>
            <a:ext cx="247284" cy="247284"/>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8F36">
                <a:alpha val="49804"/>
              </a:srgbClr>
            </a:solidFill>
          </p:spPr>
          <p:txBody>
            <a:bodyPr/>
            <a:lstStyle/>
            <a:p>
              <a:pPr defTabSz="512064"/>
              <a:endParaRPr lang="en-US" sz="504">
                <a:solidFill>
                  <a:prstClr val="black"/>
                </a:solidFill>
                <a:latin typeface="Calibri"/>
              </a:endParaRPr>
            </a:p>
          </p:txBody>
        </p:sp>
      </p:grpSp>
      <p:sp>
        <p:nvSpPr>
          <p:cNvPr id="19" name="TextBox 15">
            <a:extLst>
              <a:ext uri="{FF2B5EF4-FFF2-40B4-BE49-F238E27FC236}">
                <a16:creationId xmlns:a16="http://schemas.microsoft.com/office/drawing/2014/main" id="{21B8373D-0611-BCF5-5ED6-DFAF12389A93}"/>
              </a:ext>
            </a:extLst>
          </p:cNvPr>
          <p:cNvSpPr txBox="1"/>
          <p:nvPr/>
        </p:nvSpPr>
        <p:spPr>
          <a:xfrm>
            <a:off x="2259262" y="257276"/>
            <a:ext cx="1817439" cy="141064"/>
          </a:xfrm>
          <a:prstGeom prst="rect">
            <a:avLst/>
          </a:prstGeom>
        </p:spPr>
        <p:txBody>
          <a:bodyPr wrap="square" lIns="0" tIns="0" rIns="0" bIns="0" rtlCol="0" anchor="t">
            <a:spAutoFit/>
          </a:bodyPr>
          <a:lstStyle/>
          <a:p>
            <a:pPr defTabSz="512064">
              <a:lnSpc>
                <a:spcPts val="1120"/>
              </a:lnSpc>
              <a:spcBef>
                <a:spcPct val="0"/>
              </a:spcBef>
            </a:pPr>
            <a:r>
              <a:rPr lang="en-US" sz="800" dirty="0">
                <a:solidFill>
                  <a:srgbClr val="FFFFFF"/>
                </a:solidFill>
                <a:latin typeface="Roboto Bold"/>
              </a:rPr>
              <a:t>GOLA RAINFOREST CONSERVATION</a:t>
            </a:r>
          </a:p>
        </p:txBody>
      </p:sp>
      <p:sp>
        <p:nvSpPr>
          <p:cNvPr id="23" name="Freeform 2">
            <a:extLst>
              <a:ext uri="{FF2B5EF4-FFF2-40B4-BE49-F238E27FC236}">
                <a16:creationId xmlns:a16="http://schemas.microsoft.com/office/drawing/2014/main" id="{F2D14A83-46DA-7444-9F02-CF4BEBB08CB1}"/>
              </a:ext>
            </a:extLst>
          </p:cNvPr>
          <p:cNvSpPr/>
          <p:nvPr/>
        </p:nvSpPr>
        <p:spPr>
          <a:xfrm rot="5400000">
            <a:off x="10115775" y="5746676"/>
            <a:ext cx="736301" cy="368151"/>
          </a:xfrm>
          <a:custGeom>
            <a:avLst/>
            <a:gdLst/>
            <a:ahLst/>
            <a:cxnLst/>
            <a:rect l="l" t="t" r="r" b="b"/>
            <a:pathLst>
              <a:path w="1472602" h="736301">
                <a:moveTo>
                  <a:pt x="0" y="0"/>
                </a:moveTo>
                <a:lnTo>
                  <a:pt x="1472601" y="0"/>
                </a:lnTo>
                <a:lnTo>
                  <a:pt x="1472601" y="736301"/>
                </a:lnTo>
                <a:lnTo>
                  <a:pt x="0" y="7363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512064"/>
            <a:endParaRPr lang="en-US" sz="504">
              <a:solidFill>
                <a:prstClr val="black"/>
              </a:solidFill>
              <a:latin typeface="Calibri"/>
            </a:endParaRPr>
          </a:p>
        </p:txBody>
      </p:sp>
      <p:pic>
        <p:nvPicPr>
          <p:cNvPr id="24" name="Content Placeholder 5">
            <a:extLst>
              <a:ext uri="{FF2B5EF4-FFF2-40B4-BE49-F238E27FC236}">
                <a16:creationId xmlns:a16="http://schemas.microsoft.com/office/drawing/2014/main" id="{46B9B899-8B85-9D7B-F8C0-1FFFB0403657}"/>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2861" t="1" r="2009" b="1315"/>
          <a:stretch/>
        </p:blipFill>
        <p:spPr>
          <a:xfrm>
            <a:off x="9784752" y="5840794"/>
            <a:ext cx="735856" cy="736302"/>
          </a:xfrm>
          <a:prstGeom prst="ellipse">
            <a:avLst/>
          </a:prstGeom>
        </p:spPr>
      </p:pic>
      <p:pic>
        <p:nvPicPr>
          <p:cNvPr id="13" name="Picture 12" descr="A group of people sitting outside&#10;&#10;Description automatically generated">
            <a:extLst>
              <a:ext uri="{FF2B5EF4-FFF2-40B4-BE49-F238E27FC236}">
                <a16:creationId xmlns:a16="http://schemas.microsoft.com/office/drawing/2014/main" id="{A95B9AEB-11F0-D046-B6FF-5FE00C99656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301"/>
          <a:stretch/>
        </p:blipFill>
        <p:spPr>
          <a:xfrm>
            <a:off x="1524000" y="1120826"/>
            <a:ext cx="3886200" cy="3908375"/>
          </a:xfrm>
          <a:prstGeom prst="round2DiagRect">
            <a:avLst>
              <a:gd name="adj1" fmla="val 0"/>
              <a:gd name="adj2" fmla="val 20352"/>
            </a:avLst>
          </a:prstGeom>
        </p:spPr>
      </p:pic>
      <p:sp>
        <p:nvSpPr>
          <p:cNvPr id="2" name="TextBox 1">
            <a:extLst>
              <a:ext uri="{FF2B5EF4-FFF2-40B4-BE49-F238E27FC236}">
                <a16:creationId xmlns:a16="http://schemas.microsoft.com/office/drawing/2014/main" id="{0C09AD89-9FE1-24BE-5E3B-F7DCB5827D6B}"/>
              </a:ext>
            </a:extLst>
          </p:cNvPr>
          <p:cNvSpPr txBox="1"/>
          <p:nvPr/>
        </p:nvSpPr>
        <p:spPr>
          <a:xfrm>
            <a:off x="6217525" y="2624197"/>
            <a:ext cx="943763" cy="830997"/>
          </a:xfrm>
          <a:prstGeom prst="rect">
            <a:avLst/>
          </a:prstGeom>
          <a:noFill/>
        </p:spPr>
        <p:txBody>
          <a:bodyPr wrap="square" rtlCol="0">
            <a:spAutoFit/>
          </a:bodyPr>
          <a:lstStyle/>
          <a:p>
            <a:pPr defTabSz="512064"/>
            <a:r>
              <a:rPr lang="en-US" sz="2400" b="1" dirty="0">
                <a:solidFill>
                  <a:srgbClr val="5FA24A"/>
                </a:solidFill>
                <a:latin typeface="Source Sans Pro" panose="020B0503030403020204" pitchFamily="34" charset="0"/>
                <a:ea typeface="Source Sans Pro" panose="020B0503030403020204" pitchFamily="34" charset="0"/>
              </a:rPr>
              <a:t>1,950</a:t>
            </a:r>
            <a:endParaRPr lang="x-none" sz="2400" b="1" dirty="0">
              <a:solidFill>
                <a:srgbClr val="5FA24A"/>
              </a:solidFill>
              <a:latin typeface="Source Sans Pro" panose="020B0503030403020204" pitchFamily="34" charset="0"/>
              <a:ea typeface="Source Sans Pro" panose="020B0503030403020204" pitchFamily="34" charset="0"/>
            </a:endParaRPr>
          </a:p>
        </p:txBody>
      </p:sp>
      <p:sp>
        <p:nvSpPr>
          <p:cNvPr id="4" name="TextBox 3">
            <a:extLst>
              <a:ext uri="{FF2B5EF4-FFF2-40B4-BE49-F238E27FC236}">
                <a16:creationId xmlns:a16="http://schemas.microsoft.com/office/drawing/2014/main" id="{D7840130-302B-E82A-DB25-3F7D0EB4ACA9}"/>
              </a:ext>
            </a:extLst>
          </p:cNvPr>
          <p:cNvSpPr txBox="1"/>
          <p:nvPr/>
        </p:nvSpPr>
        <p:spPr>
          <a:xfrm>
            <a:off x="6217524" y="3068201"/>
            <a:ext cx="2057400" cy="738664"/>
          </a:xfrm>
          <a:prstGeom prst="rect">
            <a:avLst/>
          </a:prstGeom>
          <a:noFill/>
        </p:spPr>
        <p:txBody>
          <a:bodyPr wrap="square" rtlCol="0">
            <a:spAutoFit/>
          </a:bodyPr>
          <a:lstStyle/>
          <a:p>
            <a:pPr defTabSz="512064"/>
            <a:r>
              <a:rPr lang="en-US" sz="1400" dirty="0">
                <a:solidFill>
                  <a:prstClr val="white"/>
                </a:solidFill>
                <a:latin typeface="Source Sans Pro" panose="020B0503030403020204" pitchFamily="34" charset="0"/>
                <a:ea typeface="Source Sans Pro" panose="020B0503030403020204" pitchFamily="34" charset="0"/>
              </a:rPr>
              <a:t>Members trained in Business Management and Share-out</a:t>
            </a:r>
            <a:endParaRPr lang="x-none" sz="1400" dirty="0">
              <a:solidFill>
                <a:prstClr val="white"/>
              </a:solidFill>
              <a:latin typeface="Source Sans Pro" panose="020B0503030403020204" pitchFamily="34" charset="0"/>
              <a:ea typeface="Source Sans Pro" panose="020B0503030403020204" pitchFamily="34" charset="0"/>
            </a:endParaRPr>
          </a:p>
        </p:txBody>
      </p:sp>
      <p:sp>
        <p:nvSpPr>
          <p:cNvPr id="5" name="TextBox 18">
            <a:extLst>
              <a:ext uri="{FF2B5EF4-FFF2-40B4-BE49-F238E27FC236}">
                <a16:creationId xmlns:a16="http://schemas.microsoft.com/office/drawing/2014/main" id="{63099A7F-4A16-C861-717F-C544020A084B}"/>
              </a:ext>
            </a:extLst>
          </p:cNvPr>
          <p:cNvSpPr txBox="1"/>
          <p:nvPr/>
        </p:nvSpPr>
        <p:spPr>
          <a:xfrm>
            <a:off x="8570483" y="3115504"/>
            <a:ext cx="1348635" cy="430887"/>
          </a:xfrm>
          <a:prstGeom prst="rect">
            <a:avLst/>
          </a:prstGeom>
        </p:spPr>
        <p:txBody>
          <a:bodyPr wrap="square" lIns="0" tIns="0" rIns="0" bIns="0" rtlCol="0" anchor="t">
            <a:spAutoFit/>
          </a:bodyPr>
          <a:lstStyle/>
          <a:p>
            <a:pPr defTabSz="512064">
              <a:spcBef>
                <a:spcPct val="0"/>
              </a:spcBef>
            </a:pPr>
            <a:r>
              <a:rPr lang="en-US" sz="1400" dirty="0">
                <a:solidFill>
                  <a:prstClr val="white"/>
                </a:solidFill>
                <a:latin typeface="Source Sans Pro" panose="020B0503030403020204" pitchFamily="34" charset="0"/>
                <a:ea typeface="Source Sans Pro" panose="020B0503030403020204" pitchFamily="34" charset="0"/>
              </a:rPr>
              <a:t>VSLA Groups Monitored</a:t>
            </a:r>
          </a:p>
        </p:txBody>
      </p:sp>
      <p:sp>
        <p:nvSpPr>
          <p:cNvPr id="15" name="TextBox 14">
            <a:extLst>
              <a:ext uri="{FF2B5EF4-FFF2-40B4-BE49-F238E27FC236}">
                <a16:creationId xmlns:a16="http://schemas.microsoft.com/office/drawing/2014/main" id="{992CEEE7-DC8C-46B9-07E8-78DE248EDB21}"/>
              </a:ext>
            </a:extLst>
          </p:cNvPr>
          <p:cNvSpPr txBox="1"/>
          <p:nvPr/>
        </p:nvSpPr>
        <p:spPr>
          <a:xfrm>
            <a:off x="8470092" y="2624196"/>
            <a:ext cx="1348635" cy="461665"/>
          </a:xfrm>
          <a:prstGeom prst="rect">
            <a:avLst/>
          </a:prstGeom>
          <a:noFill/>
        </p:spPr>
        <p:txBody>
          <a:bodyPr wrap="square" rtlCol="0">
            <a:spAutoFit/>
          </a:bodyPr>
          <a:lstStyle/>
          <a:p>
            <a:pPr defTabSz="512064"/>
            <a:r>
              <a:rPr lang="en-US" sz="2400" b="1" dirty="0">
                <a:solidFill>
                  <a:srgbClr val="5FA24A"/>
                </a:solidFill>
                <a:latin typeface="Source Sans Pro" panose="020B0503030403020204" pitchFamily="34" charset="0"/>
                <a:ea typeface="Source Sans Pro" panose="020B0503030403020204" pitchFamily="34" charset="0"/>
              </a:rPr>
              <a:t>47</a:t>
            </a:r>
            <a:endParaRPr lang="x-none" sz="2400" b="1" dirty="0">
              <a:solidFill>
                <a:srgbClr val="5FA24A"/>
              </a:solidFill>
              <a:latin typeface="Source Sans Pro" panose="020B0503030403020204" pitchFamily="34" charset="0"/>
              <a:ea typeface="Source Sans Pro" panose="020B0503030403020204" pitchFamily="34" charset="0"/>
            </a:endParaRPr>
          </a:p>
        </p:txBody>
      </p:sp>
      <p:sp>
        <p:nvSpPr>
          <p:cNvPr id="16" name="TextBox 15">
            <a:extLst>
              <a:ext uri="{FF2B5EF4-FFF2-40B4-BE49-F238E27FC236}">
                <a16:creationId xmlns:a16="http://schemas.microsoft.com/office/drawing/2014/main" id="{CF2072E5-81AA-B644-5F66-2CDF70C8AC96}"/>
              </a:ext>
            </a:extLst>
          </p:cNvPr>
          <p:cNvSpPr txBox="1"/>
          <p:nvPr/>
        </p:nvSpPr>
        <p:spPr>
          <a:xfrm>
            <a:off x="6217524" y="4042057"/>
            <a:ext cx="1219200" cy="461665"/>
          </a:xfrm>
          <a:prstGeom prst="rect">
            <a:avLst/>
          </a:prstGeom>
          <a:noFill/>
        </p:spPr>
        <p:txBody>
          <a:bodyPr wrap="square" rtlCol="0">
            <a:spAutoFit/>
          </a:bodyPr>
          <a:lstStyle/>
          <a:p>
            <a:pPr defTabSz="512064"/>
            <a:r>
              <a:rPr lang="en-US" sz="2400" b="1" dirty="0">
                <a:solidFill>
                  <a:srgbClr val="5FA24A"/>
                </a:solidFill>
                <a:latin typeface="Source Sans Pro" panose="020B0503030403020204" pitchFamily="34" charset="0"/>
                <a:ea typeface="Source Sans Pro" panose="020B0503030403020204" pitchFamily="34" charset="0"/>
              </a:rPr>
              <a:t>45</a:t>
            </a:r>
            <a:endParaRPr lang="x-none" sz="2400" b="1" dirty="0">
              <a:solidFill>
                <a:srgbClr val="5FA24A"/>
              </a:solidFill>
              <a:latin typeface="Source Sans Pro" panose="020B0503030403020204" pitchFamily="34" charset="0"/>
              <a:ea typeface="Source Sans Pro" panose="020B0503030403020204" pitchFamily="34" charset="0"/>
            </a:endParaRPr>
          </a:p>
        </p:txBody>
      </p:sp>
      <p:sp>
        <p:nvSpPr>
          <p:cNvPr id="17" name="TextBox 16">
            <a:extLst>
              <a:ext uri="{FF2B5EF4-FFF2-40B4-BE49-F238E27FC236}">
                <a16:creationId xmlns:a16="http://schemas.microsoft.com/office/drawing/2014/main" id="{7F3B59FA-24D9-5C76-9CCF-78E2C9325DCE}"/>
              </a:ext>
            </a:extLst>
          </p:cNvPr>
          <p:cNvSpPr txBox="1"/>
          <p:nvPr/>
        </p:nvSpPr>
        <p:spPr>
          <a:xfrm>
            <a:off x="6212352" y="4501152"/>
            <a:ext cx="1686498" cy="523220"/>
          </a:xfrm>
          <a:prstGeom prst="rect">
            <a:avLst/>
          </a:prstGeom>
          <a:noFill/>
        </p:spPr>
        <p:txBody>
          <a:bodyPr wrap="square" rtlCol="0">
            <a:spAutoFit/>
          </a:bodyPr>
          <a:lstStyle/>
          <a:p>
            <a:pPr defTabSz="512064"/>
            <a:r>
              <a:rPr lang="en-US" sz="1400" dirty="0">
                <a:solidFill>
                  <a:prstClr val="white"/>
                </a:solidFill>
                <a:latin typeface="Source Sans Pro" panose="020B0503030403020204" pitchFamily="34" charset="0"/>
                <a:ea typeface="Source Sans Pro" panose="020B0503030403020204" pitchFamily="34" charset="0"/>
              </a:rPr>
              <a:t>Training Workshop Conducted</a:t>
            </a:r>
            <a:endParaRPr lang="x-none" sz="1400" dirty="0">
              <a:solidFill>
                <a:prstClr val="white"/>
              </a:solidFill>
              <a:latin typeface="Source Sans Pro" panose="020B0503030403020204" pitchFamily="34" charset="0"/>
              <a:ea typeface="Source Sans Pro" panose="020B0503030403020204" pitchFamily="34" charset="0"/>
            </a:endParaRPr>
          </a:p>
        </p:txBody>
      </p:sp>
      <p:sp>
        <p:nvSpPr>
          <p:cNvPr id="18" name="TextBox 17">
            <a:extLst>
              <a:ext uri="{FF2B5EF4-FFF2-40B4-BE49-F238E27FC236}">
                <a16:creationId xmlns:a16="http://schemas.microsoft.com/office/drawing/2014/main" id="{0C2E1628-2C23-A05F-00D6-989566686224}"/>
              </a:ext>
            </a:extLst>
          </p:cNvPr>
          <p:cNvSpPr txBox="1"/>
          <p:nvPr/>
        </p:nvSpPr>
        <p:spPr>
          <a:xfrm>
            <a:off x="8475207" y="4067046"/>
            <a:ext cx="990600" cy="461665"/>
          </a:xfrm>
          <a:prstGeom prst="rect">
            <a:avLst/>
          </a:prstGeom>
          <a:noFill/>
        </p:spPr>
        <p:txBody>
          <a:bodyPr wrap="square" rtlCol="0">
            <a:spAutoFit/>
          </a:bodyPr>
          <a:lstStyle/>
          <a:p>
            <a:pPr defTabSz="512064"/>
            <a:r>
              <a:rPr lang="en-US" sz="2400" b="1" dirty="0">
                <a:solidFill>
                  <a:srgbClr val="5FA24A"/>
                </a:solidFill>
                <a:latin typeface="Source Sans Pro" panose="020B0503030403020204" pitchFamily="34" charset="0"/>
                <a:ea typeface="Source Sans Pro" panose="020B0503030403020204" pitchFamily="34" charset="0"/>
              </a:rPr>
              <a:t>564</a:t>
            </a:r>
            <a:endParaRPr lang="x-none" sz="2400" b="1" dirty="0">
              <a:solidFill>
                <a:srgbClr val="5FA24A"/>
              </a:solidFill>
              <a:latin typeface="Source Sans Pro" panose="020B0503030403020204" pitchFamily="34" charset="0"/>
              <a:ea typeface="Source Sans Pro" panose="020B0503030403020204" pitchFamily="34" charset="0"/>
            </a:endParaRPr>
          </a:p>
        </p:txBody>
      </p:sp>
      <p:sp>
        <p:nvSpPr>
          <p:cNvPr id="20" name="TextBox 19">
            <a:extLst>
              <a:ext uri="{FF2B5EF4-FFF2-40B4-BE49-F238E27FC236}">
                <a16:creationId xmlns:a16="http://schemas.microsoft.com/office/drawing/2014/main" id="{D04D6395-AEAC-3CC2-711F-702EF72E7B7A}"/>
              </a:ext>
            </a:extLst>
          </p:cNvPr>
          <p:cNvSpPr txBox="1"/>
          <p:nvPr/>
        </p:nvSpPr>
        <p:spPr>
          <a:xfrm>
            <a:off x="8470091" y="4480888"/>
            <a:ext cx="1588718" cy="523220"/>
          </a:xfrm>
          <a:prstGeom prst="rect">
            <a:avLst/>
          </a:prstGeom>
          <a:noFill/>
        </p:spPr>
        <p:txBody>
          <a:bodyPr wrap="square" rtlCol="0">
            <a:spAutoFit/>
          </a:bodyPr>
          <a:lstStyle/>
          <a:p>
            <a:pPr defTabSz="512064"/>
            <a:r>
              <a:rPr lang="en-US" sz="1400" dirty="0">
                <a:solidFill>
                  <a:prstClr val="white"/>
                </a:solidFill>
                <a:latin typeface="Source Sans Pro" panose="020B0503030403020204" pitchFamily="34" charset="0"/>
                <a:ea typeface="Source Sans Pro" panose="020B0503030403020204" pitchFamily="34" charset="0"/>
              </a:rPr>
              <a:t>VSLA Meetings Held </a:t>
            </a:r>
            <a:endParaRPr lang="x-none" sz="1400" dirty="0">
              <a:solidFill>
                <a:prstClr val="white"/>
              </a:solidFill>
              <a:latin typeface="Source Sans Pro" panose="020B0503030403020204" pitchFamily="34" charset="0"/>
              <a:ea typeface="Source Sans Pro" panose="020B0503030403020204" pitchFamily="34" charset="0"/>
            </a:endParaRPr>
          </a:p>
        </p:txBody>
      </p:sp>
      <p:sp>
        <p:nvSpPr>
          <p:cNvPr id="21" name="TextBox 20">
            <a:extLst>
              <a:ext uri="{FF2B5EF4-FFF2-40B4-BE49-F238E27FC236}">
                <a16:creationId xmlns:a16="http://schemas.microsoft.com/office/drawing/2014/main" id="{21F716B2-33CE-8049-6BE8-DE1F4E0C0657}"/>
              </a:ext>
            </a:extLst>
          </p:cNvPr>
          <p:cNvSpPr txBox="1"/>
          <p:nvPr/>
        </p:nvSpPr>
        <p:spPr>
          <a:xfrm>
            <a:off x="6958102" y="5300650"/>
            <a:ext cx="2057400" cy="461665"/>
          </a:xfrm>
          <a:prstGeom prst="rect">
            <a:avLst/>
          </a:prstGeom>
          <a:noFill/>
        </p:spPr>
        <p:txBody>
          <a:bodyPr wrap="square" rtlCol="0">
            <a:spAutoFit/>
          </a:bodyPr>
          <a:lstStyle/>
          <a:p>
            <a:pPr algn="ctr" defTabSz="512064"/>
            <a:r>
              <a:rPr lang="en-US" sz="2400" b="1" dirty="0">
                <a:solidFill>
                  <a:srgbClr val="5FA24A"/>
                </a:solidFill>
                <a:latin typeface="Source Sans Pro" panose="020B0503030403020204" pitchFamily="34" charset="0"/>
                <a:ea typeface="Source Sans Pro" panose="020B0503030403020204" pitchFamily="34" charset="0"/>
                <a:cs typeface="Arial" panose="020B0604020202020204" pitchFamily="34" charset="0"/>
              </a:rPr>
              <a:t>NLE 346,318</a:t>
            </a:r>
            <a:endParaRPr lang="x-none" sz="2400" dirty="0">
              <a:solidFill>
                <a:srgbClr val="5FA24A"/>
              </a:solidFill>
              <a:latin typeface="Source Sans Pro" panose="020B0503030403020204" pitchFamily="34" charset="0"/>
              <a:ea typeface="Source Sans Pro" panose="020B0503030403020204" pitchFamily="34" charset="0"/>
            </a:endParaRPr>
          </a:p>
        </p:txBody>
      </p:sp>
      <p:sp>
        <p:nvSpPr>
          <p:cNvPr id="22" name="TextBox 21">
            <a:extLst>
              <a:ext uri="{FF2B5EF4-FFF2-40B4-BE49-F238E27FC236}">
                <a16:creationId xmlns:a16="http://schemas.microsoft.com/office/drawing/2014/main" id="{264F77DF-400F-9DB4-CB56-3E2ABC620864}"/>
              </a:ext>
            </a:extLst>
          </p:cNvPr>
          <p:cNvSpPr txBox="1"/>
          <p:nvPr/>
        </p:nvSpPr>
        <p:spPr>
          <a:xfrm>
            <a:off x="6577102" y="5770272"/>
            <a:ext cx="2819400" cy="523220"/>
          </a:xfrm>
          <a:prstGeom prst="rect">
            <a:avLst/>
          </a:prstGeom>
          <a:noFill/>
        </p:spPr>
        <p:txBody>
          <a:bodyPr wrap="square" rtlCol="0">
            <a:spAutoFit/>
          </a:bodyPr>
          <a:lstStyle/>
          <a:p>
            <a:pPr algn="ctr" defTabSz="512064"/>
            <a:r>
              <a:rPr lang="en-US" sz="1400" dirty="0">
                <a:solidFill>
                  <a:prstClr val="white"/>
                </a:solidFill>
                <a:latin typeface="Source Sans Pro" panose="020B0503030403020204" pitchFamily="34" charset="0"/>
                <a:ea typeface="Source Sans Pro" panose="020B0503030403020204" pitchFamily="34" charset="0"/>
                <a:cs typeface="Arial" panose="020B0604020202020204" pitchFamily="34" charset="0"/>
              </a:rPr>
              <a:t>Total savings from seven groups in Nomo Chiefdom</a:t>
            </a:r>
            <a:endParaRPr lang="x-none" sz="1400" dirty="0">
              <a:solidFill>
                <a:prstClr val="white"/>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462182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E2C25"/>
        </a:solidFill>
        <a:effectLst/>
      </p:bgPr>
    </p:bg>
    <p:spTree>
      <p:nvGrpSpPr>
        <p:cNvPr id="1" name=""/>
        <p:cNvGrpSpPr/>
        <p:nvPr/>
      </p:nvGrpSpPr>
      <p:grpSpPr>
        <a:xfrm>
          <a:off x="0" y="0"/>
          <a:ext cx="0" cy="0"/>
          <a:chOff x="0" y="0"/>
          <a:chExt cx="0" cy="0"/>
        </a:xfrm>
      </p:grpSpPr>
      <p:sp>
        <p:nvSpPr>
          <p:cNvPr id="3" name="Freeform 3"/>
          <p:cNvSpPr/>
          <p:nvPr/>
        </p:nvSpPr>
        <p:spPr>
          <a:xfrm flipH="1" flipV="1">
            <a:off x="1524000" y="0"/>
            <a:ext cx="672586" cy="672586"/>
          </a:xfrm>
          <a:custGeom>
            <a:avLst/>
            <a:gdLst/>
            <a:ahLst/>
            <a:cxnLst/>
            <a:rect l="l" t="t" r="r" b="b"/>
            <a:pathLst>
              <a:path w="1345171" h="1345171">
                <a:moveTo>
                  <a:pt x="1345171" y="1345171"/>
                </a:moveTo>
                <a:lnTo>
                  <a:pt x="0" y="1345171"/>
                </a:lnTo>
                <a:lnTo>
                  <a:pt x="0" y="0"/>
                </a:lnTo>
                <a:lnTo>
                  <a:pt x="1345171" y="0"/>
                </a:lnTo>
                <a:lnTo>
                  <a:pt x="1345171" y="1345171"/>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pPr defTabSz="512064"/>
            <a:endParaRPr lang="en-US" sz="504">
              <a:solidFill>
                <a:prstClr val="black"/>
              </a:solidFill>
              <a:latin typeface="Calibri"/>
            </a:endParaRPr>
          </a:p>
        </p:txBody>
      </p:sp>
      <p:grpSp>
        <p:nvGrpSpPr>
          <p:cNvPr id="4" name="Group 4"/>
          <p:cNvGrpSpPr/>
          <p:nvPr/>
        </p:nvGrpSpPr>
        <p:grpSpPr>
          <a:xfrm>
            <a:off x="5799181" y="1231195"/>
            <a:ext cx="247284" cy="247284"/>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8F36">
                <a:alpha val="49804"/>
              </a:srgbClr>
            </a:solidFill>
          </p:spPr>
          <p:txBody>
            <a:bodyPr/>
            <a:lstStyle/>
            <a:p>
              <a:pPr defTabSz="512064"/>
              <a:endParaRPr lang="en-US" sz="504">
                <a:solidFill>
                  <a:prstClr val="black"/>
                </a:solidFill>
                <a:latin typeface="Calibri"/>
              </a:endParaRPr>
            </a:p>
          </p:txBody>
        </p:sp>
      </p:grpSp>
      <p:grpSp>
        <p:nvGrpSpPr>
          <p:cNvPr id="6" name="Group 6"/>
          <p:cNvGrpSpPr/>
          <p:nvPr/>
        </p:nvGrpSpPr>
        <p:grpSpPr>
          <a:xfrm>
            <a:off x="5972358" y="1231195"/>
            <a:ext cx="247284" cy="247284"/>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8F36">
                <a:alpha val="49804"/>
              </a:srgbClr>
            </a:solidFill>
          </p:spPr>
          <p:txBody>
            <a:bodyPr/>
            <a:lstStyle/>
            <a:p>
              <a:pPr defTabSz="512064"/>
              <a:endParaRPr lang="en-US" sz="504">
                <a:solidFill>
                  <a:prstClr val="black"/>
                </a:solidFill>
                <a:latin typeface="Calibri"/>
              </a:endParaRPr>
            </a:p>
          </p:txBody>
        </p:sp>
      </p:grpSp>
      <p:grpSp>
        <p:nvGrpSpPr>
          <p:cNvPr id="8" name="Group 8"/>
          <p:cNvGrpSpPr/>
          <p:nvPr/>
        </p:nvGrpSpPr>
        <p:grpSpPr>
          <a:xfrm>
            <a:off x="6145536" y="1231195"/>
            <a:ext cx="247284" cy="247284"/>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8F36">
                <a:alpha val="49804"/>
              </a:srgbClr>
            </a:solidFill>
          </p:spPr>
          <p:txBody>
            <a:bodyPr/>
            <a:lstStyle/>
            <a:p>
              <a:pPr defTabSz="512064"/>
              <a:endParaRPr lang="en-US" sz="504">
                <a:solidFill>
                  <a:prstClr val="black"/>
                </a:solidFill>
                <a:latin typeface="Calibri"/>
              </a:endParaRPr>
            </a:p>
          </p:txBody>
        </p:sp>
      </p:grpSp>
      <p:sp>
        <p:nvSpPr>
          <p:cNvPr id="12" name="TextBox 12"/>
          <p:cNvSpPr txBox="1"/>
          <p:nvPr/>
        </p:nvSpPr>
        <p:spPr>
          <a:xfrm>
            <a:off x="2926390" y="1608690"/>
            <a:ext cx="6339221" cy="474489"/>
          </a:xfrm>
          <a:prstGeom prst="rect">
            <a:avLst/>
          </a:prstGeom>
        </p:spPr>
        <p:txBody>
          <a:bodyPr wrap="square" lIns="0" tIns="0" rIns="0" bIns="0" rtlCol="0" anchor="t">
            <a:spAutoFit/>
          </a:bodyPr>
          <a:lstStyle/>
          <a:p>
            <a:pPr algn="ctr" defTabSz="512064">
              <a:lnSpc>
                <a:spcPts val="3737"/>
              </a:lnSpc>
            </a:pPr>
            <a:r>
              <a:rPr lang="en-US" sz="3249" dirty="0">
                <a:solidFill>
                  <a:srgbClr val="FFFFFF"/>
                </a:solidFill>
                <a:latin typeface="Roboto Bold"/>
              </a:rPr>
              <a:t>Supporting Communities</a:t>
            </a:r>
          </a:p>
        </p:txBody>
      </p:sp>
      <p:sp>
        <p:nvSpPr>
          <p:cNvPr id="18" name="TextBox 18"/>
          <p:cNvSpPr txBox="1"/>
          <p:nvPr/>
        </p:nvSpPr>
        <p:spPr>
          <a:xfrm>
            <a:off x="4066871" y="5136284"/>
            <a:ext cx="1348635" cy="961802"/>
          </a:xfrm>
          <a:prstGeom prst="rect">
            <a:avLst/>
          </a:prstGeom>
        </p:spPr>
        <p:txBody>
          <a:bodyPr lIns="0" tIns="0" rIns="0" bIns="0" rtlCol="0" anchor="t">
            <a:spAutoFit/>
          </a:bodyPr>
          <a:lstStyle/>
          <a:p>
            <a:pPr algn="ctr" defTabSz="512064">
              <a:lnSpc>
                <a:spcPts val="2520"/>
              </a:lnSpc>
              <a:spcBef>
                <a:spcPct val="0"/>
              </a:spcBef>
            </a:pPr>
            <a:r>
              <a:rPr lang="en-US" sz="1600" dirty="0">
                <a:solidFill>
                  <a:prstClr val="white"/>
                </a:solidFill>
                <a:latin typeface="Source Sans Pro Bold"/>
              </a:rPr>
              <a:t>47</a:t>
            </a:r>
            <a:br>
              <a:rPr lang="en-US" sz="1600" dirty="0">
                <a:solidFill>
                  <a:prstClr val="white"/>
                </a:solidFill>
                <a:latin typeface="Source Sans Pro Bold"/>
              </a:rPr>
            </a:br>
            <a:r>
              <a:rPr lang="en-US" sz="1600" dirty="0">
                <a:solidFill>
                  <a:prstClr val="white"/>
                </a:solidFill>
                <a:latin typeface="Source Sans Pro Bold"/>
              </a:rPr>
              <a:t>VSLA Groups Supported</a:t>
            </a:r>
          </a:p>
        </p:txBody>
      </p:sp>
      <p:sp>
        <p:nvSpPr>
          <p:cNvPr id="22" name="TextBox 22"/>
          <p:cNvSpPr txBox="1"/>
          <p:nvPr/>
        </p:nvSpPr>
        <p:spPr>
          <a:xfrm>
            <a:off x="2576971" y="3092563"/>
            <a:ext cx="1875885" cy="961802"/>
          </a:xfrm>
          <a:prstGeom prst="rect">
            <a:avLst/>
          </a:prstGeom>
        </p:spPr>
        <p:txBody>
          <a:bodyPr wrap="square" lIns="0" tIns="0" rIns="0" bIns="0" rtlCol="0" anchor="t">
            <a:spAutoFit/>
          </a:bodyPr>
          <a:lstStyle/>
          <a:p>
            <a:pPr algn="ctr" defTabSz="512064">
              <a:lnSpc>
                <a:spcPts val="2520"/>
              </a:lnSpc>
              <a:spcBef>
                <a:spcPct val="0"/>
              </a:spcBef>
            </a:pPr>
            <a:r>
              <a:rPr lang="en-US" sz="1600" dirty="0">
                <a:solidFill>
                  <a:prstClr val="white"/>
                </a:solidFill>
                <a:latin typeface="Source Sans Pro Bold"/>
              </a:rPr>
              <a:t>Continuous Monitoring of</a:t>
            </a:r>
            <a:br>
              <a:rPr lang="en-US" sz="1600" dirty="0">
                <a:solidFill>
                  <a:prstClr val="white"/>
                </a:solidFill>
                <a:latin typeface="Source Sans Pro Bold"/>
              </a:rPr>
            </a:br>
            <a:r>
              <a:rPr lang="en-US" sz="1600" dirty="0">
                <a:solidFill>
                  <a:prstClr val="white"/>
                </a:solidFill>
                <a:latin typeface="Source Sans Pro Bold"/>
              </a:rPr>
              <a:t>Students Supported</a:t>
            </a:r>
          </a:p>
        </p:txBody>
      </p:sp>
      <p:sp>
        <p:nvSpPr>
          <p:cNvPr id="26" name="TextBox 26"/>
          <p:cNvSpPr txBox="1"/>
          <p:nvPr/>
        </p:nvSpPr>
        <p:spPr>
          <a:xfrm>
            <a:off x="6621335" y="5136284"/>
            <a:ext cx="1348635" cy="961802"/>
          </a:xfrm>
          <a:prstGeom prst="rect">
            <a:avLst/>
          </a:prstGeom>
        </p:spPr>
        <p:txBody>
          <a:bodyPr lIns="0" tIns="0" rIns="0" bIns="0" rtlCol="0" anchor="t">
            <a:spAutoFit/>
          </a:bodyPr>
          <a:lstStyle/>
          <a:p>
            <a:pPr algn="ctr" defTabSz="512064">
              <a:lnSpc>
                <a:spcPts val="2520"/>
              </a:lnSpc>
              <a:spcBef>
                <a:spcPct val="0"/>
              </a:spcBef>
            </a:pPr>
            <a:r>
              <a:rPr lang="en-US" sz="1600" dirty="0">
                <a:solidFill>
                  <a:prstClr val="white"/>
                </a:solidFill>
                <a:latin typeface="Source Sans Pro Bold"/>
              </a:rPr>
              <a:t>689</a:t>
            </a:r>
            <a:br>
              <a:rPr lang="en-US" sz="1600" dirty="0">
                <a:solidFill>
                  <a:prstClr val="white"/>
                </a:solidFill>
                <a:latin typeface="Source Sans Pro Bold"/>
              </a:rPr>
            </a:br>
            <a:r>
              <a:rPr lang="en-US" sz="1600" dirty="0">
                <a:solidFill>
                  <a:prstClr val="white"/>
                </a:solidFill>
                <a:latin typeface="Source Sans Pro Bold"/>
              </a:rPr>
              <a:t>Farmers Trained</a:t>
            </a:r>
          </a:p>
        </p:txBody>
      </p:sp>
      <p:sp>
        <p:nvSpPr>
          <p:cNvPr id="30" name="TextBox 30"/>
          <p:cNvSpPr txBox="1"/>
          <p:nvPr/>
        </p:nvSpPr>
        <p:spPr>
          <a:xfrm>
            <a:off x="5230247" y="3098488"/>
            <a:ext cx="1632437" cy="961802"/>
          </a:xfrm>
          <a:prstGeom prst="rect">
            <a:avLst/>
          </a:prstGeom>
        </p:spPr>
        <p:txBody>
          <a:bodyPr wrap="square" lIns="0" tIns="0" rIns="0" bIns="0" rtlCol="0" anchor="t">
            <a:spAutoFit/>
          </a:bodyPr>
          <a:lstStyle/>
          <a:p>
            <a:pPr algn="ctr" defTabSz="512064">
              <a:lnSpc>
                <a:spcPts val="2520"/>
              </a:lnSpc>
              <a:spcBef>
                <a:spcPct val="0"/>
              </a:spcBef>
            </a:pPr>
            <a:r>
              <a:rPr lang="en-US" sz="1600" dirty="0">
                <a:solidFill>
                  <a:prstClr val="white"/>
                </a:solidFill>
                <a:latin typeface="Source Sans Pro Bold"/>
              </a:rPr>
              <a:t>9</a:t>
            </a:r>
            <a:br>
              <a:rPr lang="en-US" sz="1600" dirty="0">
                <a:solidFill>
                  <a:prstClr val="white"/>
                </a:solidFill>
                <a:latin typeface="Source Sans Pro Bold"/>
              </a:rPr>
            </a:br>
            <a:r>
              <a:rPr lang="en-US" sz="1600" dirty="0">
                <a:solidFill>
                  <a:prstClr val="white"/>
                </a:solidFill>
                <a:latin typeface="Source Sans Pro Bold"/>
              </a:rPr>
              <a:t>CDF Projects</a:t>
            </a:r>
          </a:p>
          <a:p>
            <a:pPr algn="ctr" defTabSz="512064">
              <a:lnSpc>
                <a:spcPts val="2520"/>
              </a:lnSpc>
              <a:spcBef>
                <a:spcPct val="0"/>
              </a:spcBef>
            </a:pPr>
            <a:r>
              <a:rPr lang="en-US" sz="1600" dirty="0">
                <a:solidFill>
                  <a:prstClr val="white"/>
                </a:solidFill>
                <a:latin typeface="Source Sans Pro Bold"/>
              </a:rPr>
              <a:t>Completed</a:t>
            </a:r>
          </a:p>
        </p:txBody>
      </p:sp>
      <p:sp>
        <p:nvSpPr>
          <p:cNvPr id="34" name="TextBox 34"/>
          <p:cNvSpPr txBox="1"/>
          <p:nvPr/>
        </p:nvSpPr>
        <p:spPr>
          <a:xfrm>
            <a:off x="7467374" y="3078325"/>
            <a:ext cx="2192004" cy="961802"/>
          </a:xfrm>
          <a:prstGeom prst="rect">
            <a:avLst/>
          </a:prstGeom>
        </p:spPr>
        <p:txBody>
          <a:bodyPr wrap="square" lIns="0" tIns="0" rIns="0" bIns="0" rtlCol="0" anchor="t">
            <a:spAutoFit/>
          </a:bodyPr>
          <a:lstStyle/>
          <a:p>
            <a:pPr algn="ctr" defTabSz="512064">
              <a:lnSpc>
                <a:spcPts val="2520"/>
              </a:lnSpc>
              <a:spcBef>
                <a:spcPct val="0"/>
              </a:spcBef>
            </a:pPr>
            <a:r>
              <a:rPr lang="en-US" sz="1600" dirty="0">
                <a:solidFill>
                  <a:prstClr val="white"/>
                </a:solidFill>
                <a:latin typeface="Source Sans Pro Bold"/>
              </a:rPr>
              <a:t>3</a:t>
            </a:r>
            <a:br>
              <a:rPr lang="en-US" sz="1600" dirty="0">
                <a:solidFill>
                  <a:prstClr val="white"/>
                </a:solidFill>
                <a:latin typeface="Source Sans Pro Bold"/>
              </a:rPr>
            </a:br>
            <a:r>
              <a:rPr lang="en-US" sz="1600" dirty="0">
                <a:solidFill>
                  <a:prstClr val="white"/>
                </a:solidFill>
                <a:latin typeface="Source Sans Pro Bold"/>
              </a:rPr>
              <a:t>Communities Adopting New Forest By-Laws</a:t>
            </a:r>
          </a:p>
        </p:txBody>
      </p:sp>
      <p:pic>
        <p:nvPicPr>
          <p:cNvPr id="41" name="Graphic 40" descr="Graduation cap with solid fill">
            <a:extLst>
              <a:ext uri="{FF2B5EF4-FFF2-40B4-BE49-F238E27FC236}">
                <a16:creationId xmlns:a16="http://schemas.microsoft.com/office/drawing/2014/main" id="{9B9178A8-A088-8634-9999-1B35854CB8F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34910" y="2490119"/>
            <a:ext cx="560006" cy="560006"/>
          </a:xfrm>
          <a:prstGeom prst="rect">
            <a:avLst/>
          </a:prstGeom>
        </p:spPr>
      </p:pic>
      <p:pic>
        <p:nvPicPr>
          <p:cNvPr id="46" name="Graphic 45" descr="Money with solid fill">
            <a:extLst>
              <a:ext uri="{FF2B5EF4-FFF2-40B4-BE49-F238E27FC236}">
                <a16:creationId xmlns:a16="http://schemas.microsoft.com/office/drawing/2014/main" id="{66A3A5C3-B86C-2E66-C337-FEAE3BEF73B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461187" y="4483755"/>
            <a:ext cx="560007" cy="560007"/>
          </a:xfrm>
          <a:prstGeom prst="rect">
            <a:avLst/>
          </a:prstGeom>
        </p:spPr>
      </p:pic>
      <p:pic>
        <p:nvPicPr>
          <p:cNvPr id="48" name="Graphic 47" descr="Agriculture with solid fill">
            <a:extLst>
              <a:ext uri="{FF2B5EF4-FFF2-40B4-BE49-F238E27FC236}">
                <a16:creationId xmlns:a16="http://schemas.microsoft.com/office/drawing/2014/main" id="{A6AA5540-035F-33A3-3466-64D5DA8FB6C5}"/>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020958" y="4482380"/>
            <a:ext cx="554697" cy="554697"/>
          </a:xfrm>
          <a:prstGeom prst="rect">
            <a:avLst/>
          </a:prstGeom>
        </p:spPr>
      </p:pic>
      <p:pic>
        <p:nvPicPr>
          <p:cNvPr id="50" name="Graphic 49" descr="Tools with solid fill">
            <a:extLst>
              <a:ext uri="{FF2B5EF4-FFF2-40B4-BE49-F238E27FC236}">
                <a16:creationId xmlns:a16="http://schemas.microsoft.com/office/drawing/2014/main" id="{13CD0391-BA95-CCA2-F6F2-EA2B133F1183}"/>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766462" y="2490119"/>
            <a:ext cx="560006" cy="560006"/>
          </a:xfrm>
          <a:prstGeom prst="rect">
            <a:avLst/>
          </a:prstGeom>
        </p:spPr>
      </p:pic>
      <p:pic>
        <p:nvPicPr>
          <p:cNvPr id="52" name="Graphic 51" descr="Deciduous tree with solid fill">
            <a:extLst>
              <a:ext uri="{FF2B5EF4-FFF2-40B4-BE49-F238E27FC236}">
                <a16:creationId xmlns:a16="http://schemas.microsoft.com/office/drawing/2014/main" id="{48C3C97E-BD27-6319-C651-478EF2F4A002}"/>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274223" y="2425387"/>
            <a:ext cx="560007" cy="560007"/>
          </a:xfrm>
          <a:prstGeom prst="rect">
            <a:avLst/>
          </a:prstGeom>
        </p:spPr>
      </p:pic>
      <p:sp>
        <p:nvSpPr>
          <p:cNvPr id="53" name="TextBox 15">
            <a:extLst>
              <a:ext uri="{FF2B5EF4-FFF2-40B4-BE49-F238E27FC236}">
                <a16:creationId xmlns:a16="http://schemas.microsoft.com/office/drawing/2014/main" id="{DF3F26DE-7DF5-1AB5-73B6-75195CCB1A9D}"/>
              </a:ext>
            </a:extLst>
          </p:cNvPr>
          <p:cNvSpPr txBox="1"/>
          <p:nvPr/>
        </p:nvSpPr>
        <p:spPr>
          <a:xfrm>
            <a:off x="2259262" y="257276"/>
            <a:ext cx="1817439" cy="141064"/>
          </a:xfrm>
          <a:prstGeom prst="rect">
            <a:avLst/>
          </a:prstGeom>
        </p:spPr>
        <p:txBody>
          <a:bodyPr wrap="square" lIns="0" tIns="0" rIns="0" bIns="0" rtlCol="0" anchor="t">
            <a:spAutoFit/>
          </a:bodyPr>
          <a:lstStyle/>
          <a:p>
            <a:pPr defTabSz="512064">
              <a:lnSpc>
                <a:spcPts val="1120"/>
              </a:lnSpc>
              <a:spcBef>
                <a:spcPct val="0"/>
              </a:spcBef>
            </a:pPr>
            <a:r>
              <a:rPr lang="en-US" sz="800" dirty="0">
                <a:solidFill>
                  <a:srgbClr val="FFFFFF"/>
                </a:solidFill>
                <a:latin typeface="Roboto Bold"/>
              </a:rPr>
              <a:t>GOLA RAINFOREST CONSERVATION</a:t>
            </a:r>
          </a:p>
        </p:txBody>
      </p:sp>
      <p:sp>
        <p:nvSpPr>
          <p:cNvPr id="54" name="Freeform 2">
            <a:extLst>
              <a:ext uri="{FF2B5EF4-FFF2-40B4-BE49-F238E27FC236}">
                <a16:creationId xmlns:a16="http://schemas.microsoft.com/office/drawing/2014/main" id="{2F1B3BA6-E27A-5898-C1A2-2F9627A93A99}"/>
              </a:ext>
            </a:extLst>
          </p:cNvPr>
          <p:cNvSpPr/>
          <p:nvPr/>
        </p:nvSpPr>
        <p:spPr>
          <a:xfrm rot="5400000">
            <a:off x="10115775" y="5746676"/>
            <a:ext cx="736301" cy="368151"/>
          </a:xfrm>
          <a:custGeom>
            <a:avLst/>
            <a:gdLst/>
            <a:ahLst/>
            <a:cxnLst/>
            <a:rect l="l" t="t" r="r" b="b"/>
            <a:pathLst>
              <a:path w="1472602" h="736301">
                <a:moveTo>
                  <a:pt x="0" y="0"/>
                </a:moveTo>
                <a:lnTo>
                  <a:pt x="1472601" y="0"/>
                </a:lnTo>
                <a:lnTo>
                  <a:pt x="1472601" y="736301"/>
                </a:lnTo>
                <a:lnTo>
                  <a:pt x="0" y="73630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512064"/>
            <a:endParaRPr lang="en-US" sz="504">
              <a:solidFill>
                <a:prstClr val="black"/>
              </a:solidFill>
              <a:latin typeface="Calibri"/>
            </a:endParaRPr>
          </a:p>
        </p:txBody>
      </p:sp>
      <p:pic>
        <p:nvPicPr>
          <p:cNvPr id="55" name="Content Placeholder 5">
            <a:extLst>
              <a:ext uri="{FF2B5EF4-FFF2-40B4-BE49-F238E27FC236}">
                <a16:creationId xmlns:a16="http://schemas.microsoft.com/office/drawing/2014/main" id="{BBD997C6-40BF-67D7-64E2-EE628F8C07C6}"/>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l="2861" t="1" r="2009" b="1315"/>
          <a:stretch/>
        </p:blipFill>
        <p:spPr>
          <a:xfrm>
            <a:off x="9784752" y="5840794"/>
            <a:ext cx="735856" cy="736302"/>
          </a:xfrm>
          <a:prstGeom prst="ellipse">
            <a:avLst/>
          </a:prstGeom>
        </p:spPr>
      </p:pic>
    </p:spTree>
    <p:extLst>
      <p:ext uri="{BB962C8B-B14F-4D97-AF65-F5344CB8AC3E}">
        <p14:creationId xmlns:p14="http://schemas.microsoft.com/office/powerpoint/2010/main" val="2870637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8E2B524-66E4-FA88-BDAD-F2D8E1EB34B5}"/>
              </a:ext>
            </a:extLst>
          </p:cNvPr>
          <p:cNvSpPr>
            <a:spLocks noGrp="1"/>
          </p:cNvSpPr>
          <p:nvPr>
            <p:ph type="ftr" sz="quarter" idx="10"/>
          </p:nvPr>
        </p:nvSpPr>
        <p:spPr/>
        <p:txBody>
          <a:bodyPr/>
          <a:lstStyle/>
          <a:p>
            <a:r>
              <a:rPr lang="en-GB"/>
              <a:t>The Greater Gola Landscape - Future for Forests, People, and Biodiversity</a:t>
            </a:r>
          </a:p>
        </p:txBody>
      </p:sp>
      <p:sp>
        <p:nvSpPr>
          <p:cNvPr id="3" name="Slide Number Placeholder 2">
            <a:extLst>
              <a:ext uri="{FF2B5EF4-FFF2-40B4-BE49-F238E27FC236}">
                <a16:creationId xmlns:a16="http://schemas.microsoft.com/office/drawing/2014/main" id="{4C748A9C-7BF4-C84B-65F0-04E5AABBCAD2}"/>
              </a:ext>
            </a:extLst>
          </p:cNvPr>
          <p:cNvSpPr>
            <a:spLocks noGrp="1"/>
          </p:cNvSpPr>
          <p:nvPr>
            <p:ph type="sldNum" sz="quarter" idx="11"/>
          </p:nvPr>
        </p:nvSpPr>
        <p:spPr/>
        <p:txBody>
          <a:bodyPr/>
          <a:lstStyle/>
          <a:p>
            <a:fld id="{6139BFAE-67AB-46BF-8C52-659FB5DFC59A}" type="slidenum">
              <a:rPr lang="en-GB" smtClean="0"/>
              <a:pPr/>
              <a:t>24</a:t>
            </a:fld>
            <a:endParaRPr lang="en-GB"/>
          </a:p>
        </p:txBody>
      </p:sp>
      <p:sp>
        <p:nvSpPr>
          <p:cNvPr id="4" name="Title 3">
            <a:extLst>
              <a:ext uri="{FF2B5EF4-FFF2-40B4-BE49-F238E27FC236}">
                <a16:creationId xmlns:a16="http://schemas.microsoft.com/office/drawing/2014/main" id="{D85D1776-CC64-FEA0-32E1-58EF79567AD0}"/>
              </a:ext>
            </a:extLst>
          </p:cNvPr>
          <p:cNvSpPr>
            <a:spLocks noGrp="1"/>
          </p:cNvSpPr>
          <p:nvPr>
            <p:ph type="title"/>
          </p:nvPr>
        </p:nvSpPr>
        <p:spPr>
          <a:xfrm>
            <a:off x="917575" y="591671"/>
            <a:ext cx="5373497" cy="5342963"/>
          </a:xfrm>
        </p:spPr>
        <p:txBody>
          <a:bodyPr/>
          <a:lstStyle/>
          <a:p>
            <a:pPr>
              <a:lnSpc>
                <a:spcPct val="120000"/>
              </a:lnSpc>
              <a:spcBef>
                <a:spcPts val="0"/>
              </a:spcBef>
            </a:pPr>
            <a:r>
              <a:rPr lang="en-US" b="1" dirty="0"/>
              <a:t>Biodiversity</a:t>
            </a:r>
          </a:p>
        </p:txBody>
      </p:sp>
      <p:sp>
        <p:nvSpPr>
          <p:cNvPr id="6" name="TextBox 5">
            <a:extLst>
              <a:ext uri="{FF2B5EF4-FFF2-40B4-BE49-F238E27FC236}">
                <a16:creationId xmlns:a16="http://schemas.microsoft.com/office/drawing/2014/main" id="{81EF206A-8633-17FF-0D09-B504FBAA37B9}"/>
              </a:ext>
            </a:extLst>
          </p:cNvPr>
          <p:cNvSpPr txBox="1"/>
          <p:nvPr/>
        </p:nvSpPr>
        <p:spPr>
          <a:xfrm>
            <a:off x="1304428" y="1736094"/>
            <a:ext cx="4504701" cy="1291506"/>
          </a:xfrm>
          <a:prstGeom prst="rect">
            <a:avLst/>
          </a:prstGeom>
        </p:spPr>
        <p:txBody>
          <a:bodyPr vert="horz" lIns="91440" tIns="45720" rIns="91440" bIns="45720" rtlCol="0">
            <a:noAutofit/>
          </a:bodyPr>
          <a:lstStyle/>
          <a:p>
            <a:pPr>
              <a:lnSpc>
                <a:spcPct val="90000"/>
              </a:lnSpc>
              <a:spcAft>
                <a:spcPts val="450"/>
              </a:spcAft>
            </a:pPr>
            <a:r>
              <a:rPr lang="en-GB" sz="1600" dirty="0">
                <a:solidFill>
                  <a:schemeClr val="bg1"/>
                </a:solidFill>
              </a:rPr>
              <a:t>The project protects the largest remnants of Upper Guinean Rainforest left in Sierra Leone. </a:t>
            </a:r>
          </a:p>
          <a:p>
            <a:pPr>
              <a:lnSpc>
                <a:spcPct val="90000"/>
              </a:lnSpc>
              <a:spcAft>
                <a:spcPts val="450"/>
              </a:spcAft>
            </a:pPr>
            <a:r>
              <a:rPr lang="en-GB" sz="1600" dirty="0">
                <a:solidFill>
                  <a:schemeClr val="bg1"/>
                </a:solidFill>
              </a:rPr>
              <a:t>Recognised as a Key Biodiversity Area, which includes:</a:t>
            </a:r>
          </a:p>
        </p:txBody>
      </p:sp>
      <p:pic>
        <p:nvPicPr>
          <p:cNvPr id="7" name="Graphic 6" descr="Sparrow">
            <a:extLst>
              <a:ext uri="{FF2B5EF4-FFF2-40B4-BE49-F238E27FC236}">
                <a16:creationId xmlns:a16="http://schemas.microsoft.com/office/drawing/2014/main" id="{BBE9ECE8-D88C-D7EA-D422-1BF459C3311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394073" y="3027600"/>
            <a:ext cx="339916" cy="339916"/>
          </a:xfrm>
          <a:prstGeom prst="rect">
            <a:avLst/>
          </a:prstGeom>
        </p:spPr>
      </p:pic>
      <p:pic>
        <p:nvPicPr>
          <p:cNvPr id="8" name="Graphic 7" descr="Monkey with solid fill">
            <a:extLst>
              <a:ext uri="{FF2B5EF4-FFF2-40B4-BE49-F238E27FC236}">
                <a16:creationId xmlns:a16="http://schemas.microsoft.com/office/drawing/2014/main" id="{29AA5DC8-592B-D53E-59F4-BA2CF1B28F5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422649" y="4075645"/>
            <a:ext cx="280706" cy="280706"/>
          </a:xfrm>
          <a:prstGeom prst="rect">
            <a:avLst/>
          </a:prstGeom>
        </p:spPr>
      </p:pic>
      <p:pic>
        <p:nvPicPr>
          <p:cNvPr id="9" name="Graphic 8" descr="Elephant">
            <a:extLst>
              <a:ext uri="{FF2B5EF4-FFF2-40B4-BE49-F238E27FC236}">
                <a16:creationId xmlns:a16="http://schemas.microsoft.com/office/drawing/2014/main" id="{F268696E-7BA9-741D-1771-9A881FE949F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flipH="1">
            <a:off x="1422649" y="3566940"/>
            <a:ext cx="280707" cy="280707"/>
          </a:xfrm>
          <a:prstGeom prst="rect">
            <a:avLst/>
          </a:prstGeom>
        </p:spPr>
      </p:pic>
      <p:pic>
        <p:nvPicPr>
          <p:cNvPr id="10" name="Graphic 9" descr="Leaf with solid fill">
            <a:extLst>
              <a:ext uri="{FF2B5EF4-FFF2-40B4-BE49-F238E27FC236}">
                <a16:creationId xmlns:a16="http://schemas.microsoft.com/office/drawing/2014/main" id="{DCDC1E19-D885-2C66-1A35-8DDB7AB07DF5}"/>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422650" y="4573953"/>
            <a:ext cx="280707" cy="280707"/>
          </a:xfrm>
          <a:prstGeom prst="rect">
            <a:avLst/>
          </a:prstGeom>
        </p:spPr>
      </p:pic>
      <p:pic>
        <p:nvPicPr>
          <p:cNvPr id="11" name="Graphic 10" descr="Frog with solid fill">
            <a:extLst>
              <a:ext uri="{FF2B5EF4-FFF2-40B4-BE49-F238E27FC236}">
                <a16:creationId xmlns:a16="http://schemas.microsoft.com/office/drawing/2014/main" id="{C0DF40E5-1BD5-ACCF-C885-25122542A74B}"/>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1438652" y="5133610"/>
            <a:ext cx="280707" cy="280707"/>
          </a:xfrm>
          <a:prstGeom prst="rect">
            <a:avLst/>
          </a:prstGeom>
        </p:spPr>
      </p:pic>
      <p:sp>
        <p:nvSpPr>
          <p:cNvPr id="12" name="TextBox 11">
            <a:extLst>
              <a:ext uri="{FF2B5EF4-FFF2-40B4-BE49-F238E27FC236}">
                <a16:creationId xmlns:a16="http://schemas.microsoft.com/office/drawing/2014/main" id="{EB30682F-A320-6570-5EEE-A915E71449AA}"/>
              </a:ext>
            </a:extLst>
          </p:cNvPr>
          <p:cNvSpPr txBox="1"/>
          <p:nvPr/>
        </p:nvSpPr>
        <p:spPr>
          <a:xfrm>
            <a:off x="1490642" y="3041889"/>
            <a:ext cx="3630386" cy="2628925"/>
          </a:xfrm>
          <a:prstGeom prst="rect">
            <a:avLst/>
          </a:prstGeom>
          <a:noFill/>
        </p:spPr>
        <p:txBody>
          <a:bodyPr wrap="square">
            <a:spAutoFit/>
          </a:bodyPr>
          <a:lstStyle/>
          <a:p>
            <a:pPr marL="42863" indent="-228600">
              <a:lnSpc>
                <a:spcPct val="90000"/>
              </a:lnSpc>
              <a:spcAft>
                <a:spcPts val="450"/>
              </a:spcAft>
              <a:buFont typeface="Arial" panose="020B0604020202020204" pitchFamily="34" charset="0"/>
              <a:buChar char="•"/>
            </a:pPr>
            <a:r>
              <a:rPr lang="en-US" sz="1600" dirty="0">
                <a:solidFill>
                  <a:schemeClr val="bg1"/>
                </a:solidFill>
              </a:rPr>
              <a:t>330+ species of birds</a:t>
            </a:r>
            <a:br>
              <a:rPr lang="en-US" sz="1600" dirty="0">
                <a:solidFill>
                  <a:schemeClr val="bg1"/>
                </a:solidFill>
              </a:rPr>
            </a:br>
            <a:r>
              <a:rPr lang="en-US" sz="1600" dirty="0">
                <a:solidFill>
                  <a:schemeClr val="bg1"/>
                </a:solidFill>
              </a:rPr>
              <a:t> 	(11 threatened)</a:t>
            </a:r>
          </a:p>
          <a:p>
            <a:pPr marL="42863" indent="-228600">
              <a:lnSpc>
                <a:spcPct val="90000"/>
              </a:lnSpc>
              <a:spcAft>
                <a:spcPts val="450"/>
              </a:spcAft>
              <a:buFont typeface="Arial" panose="020B0604020202020204" pitchFamily="34" charset="0"/>
              <a:buChar char="•"/>
            </a:pPr>
            <a:r>
              <a:rPr lang="en-US" sz="1600" dirty="0">
                <a:solidFill>
                  <a:schemeClr val="bg1"/>
                </a:solidFill>
              </a:rPr>
              <a:t>155 species of mammals</a:t>
            </a:r>
            <a:br>
              <a:rPr lang="en-US" sz="1600" dirty="0">
                <a:solidFill>
                  <a:schemeClr val="bg1"/>
                </a:solidFill>
              </a:rPr>
            </a:br>
            <a:r>
              <a:rPr lang="en-US" sz="1600" dirty="0">
                <a:solidFill>
                  <a:schemeClr val="bg1"/>
                </a:solidFill>
              </a:rPr>
              <a:t> 	(19 threatened)</a:t>
            </a:r>
          </a:p>
          <a:p>
            <a:pPr marL="42863" indent="-228600">
              <a:lnSpc>
                <a:spcPct val="90000"/>
              </a:lnSpc>
              <a:spcAft>
                <a:spcPts val="450"/>
              </a:spcAft>
              <a:buFont typeface="Arial" panose="020B0604020202020204" pitchFamily="34" charset="0"/>
              <a:buChar char="•"/>
            </a:pPr>
            <a:r>
              <a:rPr lang="en-US" sz="1600" dirty="0">
                <a:solidFill>
                  <a:schemeClr val="bg1"/>
                </a:solidFill>
              </a:rPr>
              <a:t>12 species of primates</a:t>
            </a:r>
            <a:br>
              <a:rPr lang="en-US" sz="1600" dirty="0">
                <a:solidFill>
                  <a:schemeClr val="bg1"/>
                </a:solidFill>
              </a:rPr>
            </a:br>
            <a:r>
              <a:rPr lang="en-US" sz="1600" dirty="0">
                <a:solidFill>
                  <a:schemeClr val="bg1"/>
                </a:solidFill>
              </a:rPr>
              <a:t> 	(6 threatened)</a:t>
            </a:r>
          </a:p>
          <a:p>
            <a:pPr marL="42863" indent="-228600">
              <a:lnSpc>
                <a:spcPct val="90000"/>
              </a:lnSpc>
              <a:spcAft>
                <a:spcPts val="450"/>
              </a:spcAft>
              <a:buFont typeface="Arial" panose="020B0604020202020204" pitchFamily="34" charset="0"/>
              <a:buChar char="•"/>
            </a:pPr>
            <a:r>
              <a:rPr lang="en-US" sz="1600" dirty="0">
                <a:solidFill>
                  <a:schemeClr val="bg1"/>
                </a:solidFill>
              </a:rPr>
              <a:t>1000+ species of plants</a:t>
            </a:r>
          </a:p>
          <a:p>
            <a:pPr>
              <a:lnSpc>
                <a:spcPct val="90000"/>
              </a:lnSpc>
              <a:spcAft>
                <a:spcPts val="450"/>
              </a:spcAft>
            </a:pPr>
            <a:r>
              <a:rPr lang="en-US" sz="1600" dirty="0">
                <a:solidFill>
                  <a:schemeClr val="bg1"/>
                </a:solidFill>
              </a:rPr>
              <a:t> 	(33+ threatened)</a:t>
            </a:r>
          </a:p>
          <a:p>
            <a:pPr marL="42863" indent="-228600">
              <a:lnSpc>
                <a:spcPct val="90000"/>
              </a:lnSpc>
              <a:spcAft>
                <a:spcPts val="450"/>
              </a:spcAft>
              <a:buFont typeface="Arial" panose="020B0604020202020204" pitchFamily="34" charset="0"/>
              <a:buChar char="•"/>
            </a:pPr>
            <a:r>
              <a:rPr lang="en-US" sz="1600" dirty="0">
                <a:solidFill>
                  <a:schemeClr val="bg1"/>
                </a:solidFill>
              </a:rPr>
              <a:t>54 species of amphibians</a:t>
            </a:r>
            <a:br>
              <a:rPr lang="en-US" sz="1600" dirty="0">
                <a:solidFill>
                  <a:schemeClr val="bg1"/>
                </a:solidFill>
              </a:rPr>
            </a:br>
            <a:r>
              <a:rPr lang="en-US" sz="1600" dirty="0">
                <a:solidFill>
                  <a:schemeClr val="bg1"/>
                </a:solidFill>
              </a:rPr>
              <a:t>	(1 threatened)</a:t>
            </a:r>
          </a:p>
        </p:txBody>
      </p:sp>
      <p:sp>
        <p:nvSpPr>
          <p:cNvPr id="5" name="Freeform 2">
            <a:extLst>
              <a:ext uri="{FF2B5EF4-FFF2-40B4-BE49-F238E27FC236}">
                <a16:creationId xmlns:a16="http://schemas.microsoft.com/office/drawing/2014/main" id="{810ECAD0-B0E2-AD2C-ED7A-03FD240020CD}"/>
              </a:ext>
            </a:extLst>
          </p:cNvPr>
          <p:cNvSpPr/>
          <p:nvPr/>
        </p:nvSpPr>
        <p:spPr>
          <a:xfrm rot="5400000">
            <a:off x="11259299" y="287242"/>
            <a:ext cx="1219943" cy="645459"/>
          </a:xfrm>
          <a:custGeom>
            <a:avLst/>
            <a:gdLst/>
            <a:ahLst/>
            <a:cxnLst/>
            <a:rect l="l" t="t" r="r" b="b"/>
            <a:pathLst>
              <a:path w="1472602" h="736301">
                <a:moveTo>
                  <a:pt x="0" y="0"/>
                </a:moveTo>
                <a:lnTo>
                  <a:pt x="1472601" y="0"/>
                </a:lnTo>
                <a:lnTo>
                  <a:pt x="1472601" y="736301"/>
                </a:lnTo>
                <a:lnTo>
                  <a:pt x="0" y="73630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sz="504"/>
          </a:p>
        </p:txBody>
      </p:sp>
      <p:pic>
        <p:nvPicPr>
          <p:cNvPr id="13" name="Content Placeholder 5">
            <a:extLst>
              <a:ext uri="{FF2B5EF4-FFF2-40B4-BE49-F238E27FC236}">
                <a16:creationId xmlns:a16="http://schemas.microsoft.com/office/drawing/2014/main" id="{EB28A034-EC1E-780A-067C-23FEA90B7444}"/>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2861" t="1" r="2009" b="1315"/>
          <a:stretch/>
        </p:blipFill>
        <p:spPr>
          <a:xfrm>
            <a:off x="10796848" y="331269"/>
            <a:ext cx="1079346" cy="1080000"/>
          </a:xfrm>
          <a:prstGeom prst="ellipse">
            <a:avLst/>
          </a:prstGeom>
        </p:spPr>
      </p:pic>
    </p:spTree>
    <p:extLst>
      <p:ext uri="{BB962C8B-B14F-4D97-AF65-F5344CB8AC3E}">
        <p14:creationId xmlns:p14="http://schemas.microsoft.com/office/powerpoint/2010/main" val="6819216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E2C25"/>
        </a:solidFill>
        <a:effectLst/>
      </p:bgPr>
    </p:bg>
    <p:spTree>
      <p:nvGrpSpPr>
        <p:cNvPr id="1" name=""/>
        <p:cNvGrpSpPr/>
        <p:nvPr/>
      </p:nvGrpSpPr>
      <p:grpSpPr>
        <a:xfrm>
          <a:off x="0" y="0"/>
          <a:ext cx="0" cy="0"/>
          <a:chOff x="0" y="0"/>
          <a:chExt cx="0" cy="0"/>
        </a:xfrm>
      </p:grpSpPr>
      <p:sp>
        <p:nvSpPr>
          <p:cNvPr id="3" name="Freeform 3"/>
          <p:cNvSpPr/>
          <p:nvPr/>
        </p:nvSpPr>
        <p:spPr>
          <a:xfrm flipH="1" flipV="1">
            <a:off x="1524000" y="0"/>
            <a:ext cx="672586" cy="672586"/>
          </a:xfrm>
          <a:custGeom>
            <a:avLst/>
            <a:gdLst/>
            <a:ahLst/>
            <a:cxnLst/>
            <a:rect l="l" t="t" r="r" b="b"/>
            <a:pathLst>
              <a:path w="1345171" h="1345171">
                <a:moveTo>
                  <a:pt x="1345171" y="1345171"/>
                </a:moveTo>
                <a:lnTo>
                  <a:pt x="0" y="1345171"/>
                </a:lnTo>
                <a:lnTo>
                  <a:pt x="0" y="0"/>
                </a:lnTo>
                <a:lnTo>
                  <a:pt x="1345171" y="0"/>
                </a:lnTo>
                <a:lnTo>
                  <a:pt x="1345171" y="1345171"/>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pPr defTabSz="512064"/>
            <a:endParaRPr lang="en-US" sz="504">
              <a:solidFill>
                <a:prstClr val="black"/>
              </a:solidFill>
              <a:latin typeface="Calibri"/>
            </a:endParaRPr>
          </a:p>
        </p:txBody>
      </p:sp>
      <p:grpSp>
        <p:nvGrpSpPr>
          <p:cNvPr id="7" name="Group 7"/>
          <p:cNvGrpSpPr/>
          <p:nvPr/>
        </p:nvGrpSpPr>
        <p:grpSpPr>
          <a:xfrm>
            <a:off x="2336436" y="1217416"/>
            <a:ext cx="247284" cy="247284"/>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8F36">
                <a:alpha val="49804"/>
              </a:srgbClr>
            </a:solidFill>
          </p:spPr>
          <p:txBody>
            <a:bodyPr/>
            <a:lstStyle/>
            <a:p>
              <a:pPr defTabSz="512064"/>
              <a:endParaRPr lang="en-US" sz="504">
                <a:solidFill>
                  <a:prstClr val="black"/>
                </a:solidFill>
                <a:latin typeface="Calibri"/>
              </a:endParaRPr>
            </a:p>
          </p:txBody>
        </p:sp>
      </p:grpSp>
      <p:grpSp>
        <p:nvGrpSpPr>
          <p:cNvPr id="9" name="Group 9"/>
          <p:cNvGrpSpPr/>
          <p:nvPr/>
        </p:nvGrpSpPr>
        <p:grpSpPr>
          <a:xfrm>
            <a:off x="2509613" y="1217416"/>
            <a:ext cx="247284" cy="247284"/>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8F36">
                <a:alpha val="49804"/>
              </a:srgbClr>
            </a:solidFill>
          </p:spPr>
          <p:txBody>
            <a:bodyPr/>
            <a:lstStyle/>
            <a:p>
              <a:pPr defTabSz="512064"/>
              <a:endParaRPr lang="en-US" sz="504">
                <a:solidFill>
                  <a:prstClr val="black"/>
                </a:solidFill>
                <a:latin typeface="Calibri"/>
              </a:endParaRPr>
            </a:p>
          </p:txBody>
        </p:sp>
      </p:grpSp>
      <p:grpSp>
        <p:nvGrpSpPr>
          <p:cNvPr id="11" name="Group 11"/>
          <p:cNvGrpSpPr/>
          <p:nvPr/>
        </p:nvGrpSpPr>
        <p:grpSpPr>
          <a:xfrm>
            <a:off x="2682791" y="1217416"/>
            <a:ext cx="247284" cy="247284"/>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8F36">
                <a:alpha val="49804"/>
              </a:srgbClr>
            </a:solidFill>
          </p:spPr>
          <p:txBody>
            <a:bodyPr/>
            <a:lstStyle/>
            <a:p>
              <a:pPr defTabSz="512064"/>
              <a:endParaRPr lang="en-US" sz="504">
                <a:solidFill>
                  <a:prstClr val="black"/>
                </a:solidFill>
                <a:latin typeface="Calibri"/>
              </a:endParaRPr>
            </a:p>
          </p:txBody>
        </p:sp>
      </p:grpSp>
      <p:sp>
        <p:nvSpPr>
          <p:cNvPr id="21" name="TextBox 15">
            <a:extLst>
              <a:ext uri="{FF2B5EF4-FFF2-40B4-BE49-F238E27FC236}">
                <a16:creationId xmlns:a16="http://schemas.microsoft.com/office/drawing/2014/main" id="{D037EF17-9ACE-D830-2165-35EBE42F9413}"/>
              </a:ext>
            </a:extLst>
          </p:cNvPr>
          <p:cNvSpPr txBox="1"/>
          <p:nvPr/>
        </p:nvSpPr>
        <p:spPr>
          <a:xfrm>
            <a:off x="2259262" y="257276"/>
            <a:ext cx="1817439" cy="141064"/>
          </a:xfrm>
          <a:prstGeom prst="rect">
            <a:avLst/>
          </a:prstGeom>
        </p:spPr>
        <p:txBody>
          <a:bodyPr wrap="square" lIns="0" tIns="0" rIns="0" bIns="0" rtlCol="0" anchor="t">
            <a:spAutoFit/>
          </a:bodyPr>
          <a:lstStyle/>
          <a:p>
            <a:pPr defTabSz="512064">
              <a:lnSpc>
                <a:spcPts val="1120"/>
              </a:lnSpc>
              <a:spcBef>
                <a:spcPct val="0"/>
              </a:spcBef>
            </a:pPr>
            <a:r>
              <a:rPr lang="en-US" sz="800" dirty="0">
                <a:solidFill>
                  <a:srgbClr val="FFFFFF"/>
                </a:solidFill>
                <a:latin typeface="Roboto Bold"/>
              </a:rPr>
              <a:t>GOLA RAINFOREST CONSERVATION</a:t>
            </a:r>
          </a:p>
        </p:txBody>
      </p:sp>
      <p:pic>
        <p:nvPicPr>
          <p:cNvPr id="22" name="Picture 21">
            <a:extLst>
              <a:ext uri="{FF2B5EF4-FFF2-40B4-BE49-F238E27FC236}">
                <a16:creationId xmlns:a16="http://schemas.microsoft.com/office/drawing/2014/main" id="{829C6F58-6ECE-5786-53C0-E4F4C4AC71B5}"/>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30000"/>
                    </a14:imgEffect>
                  </a14:imgLayer>
                </a14:imgProps>
              </a:ext>
              <a:ext uri="{28A0092B-C50C-407E-A947-70E740481C1C}">
                <a14:useLocalDpi xmlns:a14="http://schemas.microsoft.com/office/drawing/2010/main"/>
              </a:ext>
            </a:extLst>
          </a:blip>
          <a:srcRect/>
          <a:stretch/>
        </p:blipFill>
        <p:spPr>
          <a:xfrm>
            <a:off x="7174936" y="936885"/>
            <a:ext cx="2314575" cy="4984230"/>
          </a:xfrm>
          <a:prstGeom prst="roundRect">
            <a:avLst>
              <a:gd name="adj" fmla="val 50000"/>
            </a:avLst>
          </a:prstGeom>
        </p:spPr>
      </p:pic>
      <p:sp>
        <p:nvSpPr>
          <p:cNvPr id="27" name="TextBox 10">
            <a:extLst>
              <a:ext uri="{FF2B5EF4-FFF2-40B4-BE49-F238E27FC236}">
                <a16:creationId xmlns:a16="http://schemas.microsoft.com/office/drawing/2014/main" id="{72B193AD-14C7-0F35-20C6-0832AC939FA9}"/>
              </a:ext>
            </a:extLst>
          </p:cNvPr>
          <p:cNvSpPr txBox="1"/>
          <p:nvPr/>
        </p:nvSpPr>
        <p:spPr>
          <a:xfrm>
            <a:off x="2336436" y="1571550"/>
            <a:ext cx="4328048" cy="948978"/>
          </a:xfrm>
          <a:prstGeom prst="rect">
            <a:avLst/>
          </a:prstGeom>
        </p:spPr>
        <p:txBody>
          <a:bodyPr lIns="0" tIns="0" rIns="0" bIns="0" rtlCol="0" anchor="t">
            <a:spAutoFit/>
          </a:bodyPr>
          <a:lstStyle/>
          <a:p>
            <a:pPr defTabSz="512064">
              <a:lnSpc>
                <a:spcPts val="3737"/>
              </a:lnSpc>
            </a:pPr>
            <a:r>
              <a:rPr lang="en-US" sz="3249" dirty="0">
                <a:solidFill>
                  <a:srgbClr val="FFFFFF"/>
                </a:solidFill>
                <a:latin typeface="Roboto Bold"/>
              </a:rPr>
              <a:t>Carbon Stock Enhancement</a:t>
            </a:r>
          </a:p>
        </p:txBody>
      </p:sp>
      <p:sp>
        <p:nvSpPr>
          <p:cNvPr id="29" name="TextBox 28">
            <a:extLst>
              <a:ext uri="{FF2B5EF4-FFF2-40B4-BE49-F238E27FC236}">
                <a16:creationId xmlns:a16="http://schemas.microsoft.com/office/drawing/2014/main" id="{4EAFE55C-EFBE-D9E6-49D7-53B9ECFD318B}"/>
              </a:ext>
            </a:extLst>
          </p:cNvPr>
          <p:cNvSpPr txBox="1"/>
          <p:nvPr/>
        </p:nvSpPr>
        <p:spPr>
          <a:xfrm>
            <a:off x="2239333" y="2739748"/>
            <a:ext cx="4066315" cy="3216265"/>
          </a:xfrm>
          <a:prstGeom prst="rect">
            <a:avLst/>
          </a:prstGeom>
          <a:noFill/>
        </p:spPr>
        <p:txBody>
          <a:bodyPr wrap="square" rtlCol="0">
            <a:spAutoFit/>
          </a:bodyPr>
          <a:lstStyle/>
          <a:p>
            <a:pPr defTabSz="512064">
              <a:spcAft>
                <a:spcPts val="600"/>
              </a:spcAft>
            </a:pPr>
            <a:r>
              <a:rPr lang="en-US" sz="1400" dirty="0">
                <a:solidFill>
                  <a:prstClr val="white"/>
                </a:solidFill>
                <a:latin typeface="Source Sans Pro" panose="020B0503030403020204" pitchFamily="34" charset="0"/>
                <a:ea typeface="Source Sans Pro" panose="020B0503030403020204" pitchFamily="34" charset="0"/>
                <a:cs typeface="Arial" pitchFamily="34" charset="0"/>
              </a:rPr>
              <a:t>48 representative plots measured in Gola South for measuring changes in tree growth.</a:t>
            </a:r>
          </a:p>
          <a:p>
            <a:pPr defTabSz="512064">
              <a:spcAft>
                <a:spcPts val="600"/>
              </a:spcAft>
            </a:pPr>
            <a:r>
              <a:rPr lang="en-US" sz="1400" dirty="0">
                <a:solidFill>
                  <a:prstClr val="white"/>
                </a:solidFill>
                <a:latin typeface="Source Sans Pro" panose="020B0503030403020204" pitchFamily="34" charset="0"/>
                <a:ea typeface="Source Sans Pro" panose="020B0503030403020204" pitchFamily="34" charset="0"/>
                <a:cs typeface="Arial" pitchFamily="34" charset="0"/>
              </a:rPr>
              <a:t>6 plots re-measured as ”blind check” verification.</a:t>
            </a:r>
          </a:p>
          <a:p>
            <a:pPr defTabSz="512064">
              <a:spcAft>
                <a:spcPts val="600"/>
              </a:spcAft>
            </a:pPr>
            <a:r>
              <a:rPr lang="en-US" sz="1400" dirty="0">
                <a:solidFill>
                  <a:prstClr val="white"/>
                </a:solidFill>
                <a:latin typeface="Source Sans Pro" panose="020B0503030403020204" pitchFamily="34" charset="0"/>
                <a:ea typeface="Source Sans Pro" panose="020B0503030403020204" pitchFamily="34" charset="0"/>
                <a:cs typeface="Arial" pitchFamily="34" charset="0"/>
              </a:rPr>
              <a:t>919 live trees measured spanning 134 known species</a:t>
            </a:r>
          </a:p>
          <a:p>
            <a:pPr defTabSz="512064">
              <a:spcAft>
                <a:spcPts val="600"/>
              </a:spcAft>
            </a:pPr>
            <a:endParaRPr lang="en-US" sz="1400" dirty="0">
              <a:solidFill>
                <a:prstClr val="white"/>
              </a:solidFill>
              <a:latin typeface="Source Sans Pro" panose="020B0503030403020204" pitchFamily="34" charset="0"/>
              <a:ea typeface="Source Sans Pro" panose="020B0503030403020204" pitchFamily="34" charset="0"/>
              <a:cs typeface="Arial" pitchFamily="34" charset="0"/>
            </a:endParaRPr>
          </a:p>
          <a:p>
            <a:pPr defTabSz="512064">
              <a:spcAft>
                <a:spcPts val="600"/>
              </a:spcAft>
            </a:pPr>
            <a:r>
              <a:rPr lang="en-US" sz="1400" b="1" dirty="0">
                <a:solidFill>
                  <a:prstClr val="white"/>
                </a:solidFill>
                <a:latin typeface="Source Sans Pro" panose="020B0503030403020204" pitchFamily="34" charset="0"/>
                <a:ea typeface="Source Sans Pro" panose="020B0503030403020204" pitchFamily="34" charset="0"/>
                <a:cs typeface="Arial" pitchFamily="34" charset="0"/>
              </a:rPr>
              <a:t>Results:</a:t>
            </a:r>
          </a:p>
          <a:p>
            <a:pPr defTabSz="512064">
              <a:spcAft>
                <a:spcPts val="600"/>
              </a:spcAft>
            </a:pPr>
            <a:r>
              <a:rPr lang="en-US" sz="1400" b="1" dirty="0">
                <a:solidFill>
                  <a:prstClr val="white"/>
                </a:solidFill>
                <a:latin typeface="Calibri"/>
                <a:ea typeface="Source Sans Pro" panose="020B0503030403020204" pitchFamily="34" charset="0"/>
                <a:cs typeface="Arial" pitchFamily="34" charset="0"/>
              </a:rPr>
              <a:t>Carbon stored per ha of forest increased </a:t>
            </a:r>
            <a:r>
              <a:rPr lang="en-US" sz="1400" dirty="0">
                <a:solidFill>
                  <a:prstClr val="white"/>
                </a:solidFill>
                <a:latin typeface="Calibri"/>
                <a:ea typeface="Source Sans Pro" panose="020B0503030403020204" pitchFamily="34" charset="0"/>
                <a:cs typeface="Arial" pitchFamily="34" charset="0"/>
              </a:rPr>
              <a:t>from 670.5 in 2018 to 756.51 </a:t>
            </a:r>
            <a:r>
              <a:rPr lang="en-US" sz="1400" dirty="0" err="1">
                <a:solidFill>
                  <a:prstClr val="white"/>
                </a:solidFill>
                <a:latin typeface="Calibri"/>
                <a:ea typeface="Source Sans Pro" panose="020B0503030403020204" pitchFamily="34" charset="0"/>
                <a:cs typeface="Arial" pitchFamily="34" charset="0"/>
              </a:rPr>
              <a:t>tonnes</a:t>
            </a:r>
            <a:r>
              <a:rPr lang="en-US" sz="1400" dirty="0">
                <a:solidFill>
                  <a:prstClr val="white"/>
                </a:solidFill>
                <a:latin typeface="Calibri"/>
                <a:ea typeface="Source Sans Pro" panose="020B0503030403020204" pitchFamily="34" charset="0"/>
                <a:cs typeface="Arial" pitchFamily="34" charset="0"/>
              </a:rPr>
              <a:t> CO</a:t>
            </a:r>
            <a:r>
              <a:rPr lang="en-US" sz="1400" baseline="-25000" dirty="0">
                <a:solidFill>
                  <a:prstClr val="white"/>
                </a:solidFill>
                <a:latin typeface="Calibri"/>
                <a:ea typeface="Source Sans Pro" panose="020B0503030403020204" pitchFamily="34" charset="0"/>
                <a:cs typeface="Arial" pitchFamily="34" charset="0"/>
              </a:rPr>
              <a:t>2</a:t>
            </a:r>
            <a:r>
              <a:rPr lang="en-US" sz="1400" dirty="0">
                <a:solidFill>
                  <a:prstClr val="white"/>
                </a:solidFill>
                <a:latin typeface="Calibri"/>
                <a:ea typeface="Source Sans Pro" panose="020B0503030403020204" pitchFamily="34" charset="0"/>
                <a:cs typeface="Arial" pitchFamily="34" charset="0"/>
              </a:rPr>
              <a:t>/ha in 2024</a:t>
            </a:r>
          </a:p>
          <a:p>
            <a:pPr defTabSz="512064">
              <a:spcAft>
                <a:spcPts val="600"/>
              </a:spcAft>
            </a:pPr>
            <a:r>
              <a:rPr lang="en-GB" sz="1400" b="1" dirty="0">
                <a:solidFill>
                  <a:prstClr val="white"/>
                </a:solidFill>
                <a:latin typeface="Calibri"/>
              </a:rPr>
              <a:t>Over 1.7 million tonnes of CO</a:t>
            </a:r>
            <a:r>
              <a:rPr lang="en-GB" sz="1400" b="1" baseline="-25000" dirty="0">
                <a:solidFill>
                  <a:prstClr val="white"/>
                </a:solidFill>
                <a:latin typeface="Calibri"/>
              </a:rPr>
              <a:t>2</a:t>
            </a:r>
            <a:r>
              <a:rPr lang="en-US" sz="1400" b="1" dirty="0">
                <a:solidFill>
                  <a:prstClr val="white"/>
                </a:solidFill>
                <a:latin typeface="Calibri"/>
                <a:ea typeface="Source Sans Pro" panose="020B0503030403020204" pitchFamily="34" charset="0"/>
                <a:cs typeface="Arial" pitchFamily="34" charset="0"/>
              </a:rPr>
              <a:t> </a:t>
            </a:r>
            <a:r>
              <a:rPr lang="en-US" sz="1400" dirty="0">
                <a:solidFill>
                  <a:prstClr val="white"/>
                </a:solidFill>
                <a:latin typeface="Calibri"/>
                <a:ea typeface="Source Sans Pro" panose="020B0503030403020204" pitchFamily="34" charset="0"/>
                <a:cs typeface="Arial" pitchFamily="34" charset="0"/>
              </a:rPr>
              <a:t>sequestered as a result of project activities from 2019-2023</a:t>
            </a:r>
          </a:p>
          <a:p>
            <a:pPr defTabSz="512064">
              <a:spcAft>
                <a:spcPts val="600"/>
              </a:spcAft>
            </a:pPr>
            <a:endParaRPr lang="en-US" sz="1400" dirty="0">
              <a:solidFill>
                <a:prstClr val="white"/>
              </a:solidFill>
              <a:latin typeface="Source Sans Pro" panose="020B0503030403020204" pitchFamily="34" charset="0"/>
              <a:ea typeface="Source Sans Pro" panose="020B0503030403020204" pitchFamily="34" charset="0"/>
              <a:cs typeface="Arial" pitchFamily="34" charset="0"/>
            </a:endParaRPr>
          </a:p>
        </p:txBody>
      </p:sp>
      <p:sp>
        <p:nvSpPr>
          <p:cNvPr id="30" name="Freeform 2">
            <a:extLst>
              <a:ext uri="{FF2B5EF4-FFF2-40B4-BE49-F238E27FC236}">
                <a16:creationId xmlns:a16="http://schemas.microsoft.com/office/drawing/2014/main" id="{178E8E18-5164-3063-8F3E-DB3F35CDFBA5}"/>
              </a:ext>
            </a:extLst>
          </p:cNvPr>
          <p:cNvSpPr/>
          <p:nvPr/>
        </p:nvSpPr>
        <p:spPr>
          <a:xfrm rot="5400000">
            <a:off x="10115775" y="5746676"/>
            <a:ext cx="736301" cy="368151"/>
          </a:xfrm>
          <a:custGeom>
            <a:avLst/>
            <a:gdLst/>
            <a:ahLst/>
            <a:cxnLst/>
            <a:rect l="l" t="t" r="r" b="b"/>
            <a:pathLst>
              <a:path w="1472602" h="736301">
                <a:moveTo>
                  <a:pt x="0" y="0"/>
                </a:moveTo>
                <a:lnTo>
                  <a:pt x="1472601" y="0"/>
                </a:lnTo>
                <a:lnTo>
                  <a:pt x="1472601" y="736301"/>
                </a:lnTo>
                <a:lnTo>
                  <a:pt x="0" y="7363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512064"/>
            <a:endParaRPr lang="en-US" sz="504">
              <a:solidFill>
                <a:prstClr val="black"/>
              </a:solidFill>
              <a:latin typeface="Calibri"/>
            </a:endParaRPr>
          </a:p>
        </p:txBody>
      </p:sp>
      <p:pic>
        <p:nvPicPr>
          <p:cNvPr id="31" name="Content Placeholder 5">
            <a:extLst>
              <a:ext uri="{FF2B5EF4-FFF2-40B4-BE49-F238E27FC236}">
                <a16:creationId xmlns:a16="http://schemas.microsoft.com/office/drawing/2014/main" id="{7477816D-8BD4-82DD-8EEC-8CF13F41ADEE}"/>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2861" t="1" r="2009" b="1315"/>
          <a:stretch/>
        </p:blipFill>
        <p:spPr>
          <a:xfrm>
            <a:off x="9784752" y="5840794"/>
            <a:ext cx="735856" cy="736302"/>
          </a:xfrm>
          <a:prstGeom prst="ellipse">
            <a:avLst/>
          </a:prstGeom>
        </p:spPr>
      </p:pic>
    </p:spTree>
    <p:extLst>
      <p:ext uri="{BB962C8B-B14F-4D97-AF65-F5344CB8AC3E}">
        <p14:creationId xmlns:p14="http://schemas.microsoft.com/office/powerpoint/2010/main" val="3184273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8E2B524-66E4-FA88-BDAD-F2D8E1EB34B5}"/>
              </a:ext>
            </a:extLst>
          </p:cNvPr>
          <p:cNvSpPr>
            <a:spLocks noGrp="1"/>
          </p:cNvSpPr>
          <p:nvPr>
            <p:ph type="ftr" sz="quarter" idx="10"/>
          </p:nvPr>
        </p:nvSpPr>
        <p:spPr/>
        <p:txBody>
          <a:bodyPr/>
          <a:lstStyle/>
          <a:p>
            <a:r>
              <a:rPr lang="en-GB"/>
              <a:t>The Greater Gola Landscape - Future for Forests, People, and Biodiversity</a:t>
            </a:r>
          </a:p>
        </p:txBody>
      </p:sp>
      <p:sp>
        <p:nvSpPr>
          <p:cNvPr id="3" name="Slide Number Placeholder 2">
            <a:extLst>
              <a:ext uri="{FF2B5EF4-FFF2-40B4-BE49-F238E27FC236}">
                <a16:creationId xmlns:a16="http://schemas.microsoft.com/office/drawing/2014/main" id="{4C748A9C-7BF4-C84B-65F0-04E5AABBCAD2}"/>
              </a:ext>
            </a:extLst>
          </p:cNvPr>
          <p:cNvSpPr>
            <a:spLocks noGrp="1"/>
          </p:cNvSpPr>
          <p:nvPr>
            <p:ph type="sldNum" sz="quarter" idx="11"/>
          </p:nvPr>
        </p:nvSpPr>
        <p:spPr/>
        <p:txBody>
          <a:bodyPr/>
          <a:lstStyle/>
          <a:p>
            <a:fld id="{6139BFAE-67AB-46BF-8C52-659FB5DFC59A}" type="slidenum">
              <a:rPr lang="en-GB" smtClean="0"/>
              <a:pPr/>
              <a:t>26</a:t>
            </a:fld>
            <a:endParaRPr lang="en-GB"/>
          </a:p>
        </p:txBody>
      </p:sp>
      <p:sp>
        <p:nvSpPr>
          <p:cNvPr id="4" name="Title 3">
            <a:extLst>
              <a:ext uri="{FF2B5EF4-FFF2-40B4-BE49-F238E27FC236}">
                <a16:creationId xmlns:a16="http://schemas.microsoft.com/office/drawing/2014/main" id="{D85D1776-CC64-FEA0-32E1-58EF79567AD0}"/>
              </a:ext>
            </a:extLst>
          </p:cNvPr>
          <p:cNvSpPr>
            <a:spLocks noGrp="1"/>
          </p:cNvSpPr>
          <p:nvPr>
            <p:ph type="title"/>
          </p:nvPr>
        </p:nvSpPr>
        <p:spPr>
          <a:xfrm>
            <a:off x="917575" y="591672"/>
            <a:ext cx="5940425" cy="5064226"/>
          </a:xfrm>
        </p:spPr>
        <p:txBody>
          <a:bodyPr/>
          <a:lstStyle/>
          <a:p>
            <a:pPr>
              <a:lnSpc>
                <a:spcPct val="120000"/>
              </a:lnSpc>
              <a:spcBef>
                <a:spcPts val="0"/>
              </a:spcBef>
            </a:pPr>
            <a:r>
              <a:rPr lang="en-US" b="1" dirty="0"/>
              <a:t>Enterprise</a:t>
            </a:r>
          </a:p>
        </p:txBody>
      </p:sp>
      <p:sp>
        <p:nvSpPr>
          <p:cNvPr id="6" name="TextBox 5">
            <a:extLst>
              <a:ext uri="{FF2B5EF4-FFF2-40B4-BE49-F238E27FC236}">
                <a16:creationId xmlns:a16="http://schemas.microsoft.com/office/drawing/2014/main" id="{81EF206A-8633-17FF-0D09-B504FBAA37B9}"/>
              </a:ext>
            </a:extLst>
          </p:cNvPr>
          <p:cNvSpPr txBox="1"/>
          <p:nvPr/>
        </p:nvSpPr>
        <p:spPr>
          <a:xfrm>
            <a:off x="1304428" y="1810512"/>
            <a:ext cx="5059796" cy="1692906"/>
          </a:xfrm>
          <a:prstGeom prst="rect">
            <a:avLst/>
          </a:prstGeom>
        </p:spPr>
        <p:txBody>
          <a:bodyPr vert="horz" lIns="91440" tIns="45720" rIns="91440" bIns="45720" rtlCol="0">
            <a:noAutofit/>
          </a:bodyPr>
          <a:lstStyle/>
          <a:p>
            <a:pPr>
              <a:spcAft>
                <a:spcPts val="450"/>
              </a:spcAft>
            </a:pPr>
            <a:r>
              <a:rPr lang="en-GB" sz="1600" dirty="0">
                <a:solidFill>
                  <a:schemeClr val="bg1"/>
                </a:solidFill>
              </a:rPr>
              <a:t>The project promotes sustainable cocoa agroforestry models to maximize livelihood benefits, maintain biodiversity and forest cover.</a:t>
            </a:r>
          </a:p>
          <a:p>
            <a:pPr>
              <a:spcAft>
                <a:spcPts val="450"/>
              </a:spcAft>
            </a:pPr>
            <a:r>
              <a:rPr lang="en-GB" sz="1600" dirty="0">
                <a:solidFill>
                  <a:schemeClr val="bg1"/>
                </a:solidFill>
              </a:rPr>
              <a:t>Developing local cocoa business through:</a:t>
            </a:r>
          </a:p>
        </p:txBody>
      </p:sp>
      <p:sp>
        <p:nvSpPr>
          <p:cNvPr id="5" name="Freeform 2">
            <a:extLst>
              <a:ext uri="{FF2B5EF4-FFF2-40B4-BE49-F238E27FC236}">
                <a16:creationId xmlns:a16="http://schemas.microsoft.com/office/drawing/2014/main" id="{810ECAD0-B0E2-AD2C-ED7A-03FD240020CD}"/>
              </a:ext>
            </a:extLst>
          </p:cNvPr>
          <p:cNvSpPr/>
          <p:nvPr/>
        </p:nvSpPr>
        <p:spPr>
          <a:xfrm rot="5400000">
            <a:off x="11259299" y="287242"/>
            <a:ext cx="1219943" cy="645459"/>
          </a:xfrm>
          <a:custGeom>
            <a:avLst/>
            <a:gdLst/>
            <a:ahLst/>
            <a:cxnLst/>
            <a:rect l="l" t="t" r="r" b="b"/>
            <a:pathLst>
              <a:path w="1472602" h="736301">
                <a:moveTo>
                  <a:pt x="0" y="0"/>
                </a:moveTo>
                <a:lnTo>
                  <a:pt x="1472601" y="0"/>
                </a:lnTo>
                <a:lnTo>
                  <a:pt x="1472601" y="736301"/>
                </a:lnTo>
                <a:lnTo>
                  <a:pt x="0" y="7363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504"/>
          </a:p>
        </p:txBody>
      </p:sp>
      <p:pic>
        <p:nvPicPr>
          <p:cNvPr id="13" name="Content Placeholder 5">
            <a:extLst>
              <a:ext uri="{FF2B5EF4-FFF2-40B4-BE49-F238E27FC236}">
                <a16:creationId xmlns:a16="http://schemas.microsoft.com/office/drawing/2014/main" id="{EB28A034-EC1E-780A-067C-23FEA90B744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861" t="1" r="2009" b="1315"/>
          <a:stretch/>
        </p:blipFill>
        <p:spPr>
          <a:xfrm>
            <a:off x="10796848" y="331269"/>
            <a:ext cx="1079346" cy="1080000"/>
          </a:xfrm>
          <a:prstGeom prst="ellipse">
            <a:avLst/>
          </a:prstGeom>
        </p:spPr>
      </p:pic>
      <p:sp>
        <p:nvSpPr>
          <p:cNvPr id="22" name="TextBox 21">
            <a:extLst>
              <a:ext uri="{FF2B5EF4-FFF2-40B4-BE49-F238E27FC236}">
                <a16:creationId xmlns:a16="http://schemas.microsoft.com/office/drawing/2014/main" id="{458AAC46-F17F-D820-27B0-26C9453E0099}"/>
              </a:ext>
            </a:extLst>
          </p:cNvPr>
          <p:cNvSpPr txBox="1"/>
          <p:nvPr/>
        </p:nvSpPr>
        <p:spPr>
          <a:xfrm>
            <a:off x="1376145" y="3218726"/>
            <a:ext cx="4916361" cy="1982982"/>
          </a:xfrm>
          <a:prstGeom prst="rect">
            <a:avLst/>
          </a:prstGeom>
        </p:spPr>
        <p:txBody>
          <a:bodyPr vert="horz" lIns="91440" tIns="45720" rIns="91440" bIns="45720" rtlCol="0">
            <a:noAutofit/>
          </a:bodyPr>
          <a:lstStyle/>
          <a:p>
            <a:pPr marL="285750" indent="-285750">
              <a:spcAft>
                <a:spcPts val="450"/>
              </a:spcAft>
              <a:buFont typeface="Arial" panose="020B0604020202020204" pitchFamily="34" charset="0"/>
              <a:buChar char="•"/>
            </a:pPr>
            <a:r>
              <a:rPr lang="en-GB" sz="1600" dirty="0">
                <a:solidFill>
                  <a:schemeClr val="bg1"/>
                </a:solidFill>
              </a:rPr>
              <a:t>Organic certification</a:t>
            </a:r>
          </a:p>
          <a:p>
            <a:pPr marL="285750" indent="-285750">
              <a:spcAft>
                <a:spcPts val="450"/>
              </a:spcAft>
              <a:buFont typeface="Arial" panose="020B0604020202020204" pitchFamily="34" charset="0"/>
              <a:buChar char="•"/>
            </a:pPr>
            <a:r>
              <a:rPr lang="en-GB" sz="1600" dirty="0">
                <a:solidFill>
                  <a:schemeClr val="bg1"/>
                </a:solidFill>
              </a:rPr>
              <a:t>Cloud-based traceability</a:t>
            </a:r>
          </a:p>
          <a:p>
            <a:pPr marL="285750" indent="-285750">
              <a:spcAft>
                <a:spcPts val="450"/>
              </a:spcAft>
              <a:buFont typeface="Arial" panose="020B0604020202020204" pitchFamily="34" charset="0"/>
              <a:buChar char="•"/>
            </a:pPr>
            <a:r>
              <a:rPr lang="en-GB" sz="1600" dirty="0">
                <a:solidFill>
                  <a:schemeClr val="bg1"/>
                </a:solidFill>
              </a:rPr>
              <a:t>Improved market access and export facilitation</a:t>
            </a:r>
          </a:p>
          <a:p>
            <a:pPr marL="285750" indent="-285750">
              <a:spcAft>
                <a:spcPts val="450"/>
              </a:spcAft>
              <a:buFont typeface="Arial" panose="020B0604020202020204" pitchFamily="34" charset="0"/>
              <a:buChar char="•"/>
            </a:pPr>
            <a:r>
              <a:rPr lang="en-GB" sz="1600" dirty="0">
                <a:solidFill>
                  <a:schemeClr val="bg1"/>
                </a:solidFill>
              </a:rPr>
              <a:t>Formation and strengthening of farmers’ cooperatives</a:t>
            </a:r>
          </a:p>
          <a:p>
            <a:pPr>
              <a:spcAft>
                <a:spcPts val="450"/>
              </a:spcAft>
            </a:pPr>
            <a:endParaRPr lang="en-GB" sz="1600" dirty="0">
              <a:solidFill>
                <a:schemeClr val="bg1"/>
              </a:solidFill>
            </a:endParaRPr>
          </a:p>
        </p:txBody>
      </p:sp>
    </p:spTree>
    <p:extLst>
      <p:ext uri="{BB962C8B-B14F-4D97-AF65-F5344CB8AC3E}">
        <p14:creationId xmlns:p14="http://schemas.microsoft.com/office/powerpoint/2010/main" val="1490823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8E2B524-66E4-FA88-BDAD-F2D8E1EB34B5}"/>
              </a:ext>
            </a:extLst>
          </p:cNvPr>
          <p:cNvSpPr>
            <a:spLocks noGrp="1"/>
          </p:cNvSpPr>
          <p:nvPr>
            <p:ph type="ftr" sz="quarter" idx="10"/>
          </p:nvPr>
        </p:nvSpPr>
        <p:spPr/>
        <p:txBody>
          <a:bodyPr/>
          <a:lstStyle/>
          <a:p>
            <a:r>
              <a:rPr lang="en-GB"/>
              <a:t>The Greater Gola Landscape - Future for Forests, People, and Biodiversity</a:t>
            </a:r>
          </a:p>
        </p:txBody>
      </p:sp>
      <p:sp>
        <p:nvSpPr>
          <p:cNvPr id="3" name="Slide Number Placeholder 2">
            <a:extLst>
              <a:ext uri="{FF2B5EF4-FFF2-40B4-BE49-F238E27FC236}">
                <a16:creationId xmlns:a16="http://schemas.microsoft.com/office/drawing/2014/main" id="{4C748A9C-7BF4-C84B-65F0-04E5AABBCAD2}"/>
              </a:ext>
            </a:extLst>
          </p:cNvPr>
          <p:cNvSpPr>
            <a:spLocks noGrp="1"/>
          </p:cNvSpPr>
          <p:nvPr>
            <p:ph type="sldNum" sz="quarter" idx="11"/>
          </p:nvPr>
        </p:nvSpPr>
        <p:spPr/>
        <p:txBody>
          <a:bodyPr/>
          <a:lstStyle/>
          <a:p>
            <a:fld id="{6139BFAE-67AB-46BF-8C52-659FB5DFC59A}" type="slidenum">
              <a:rPr lang="en-GB" smtClean="0"/>
              <a:pPr/>
              <a:t>27</a:t>
            </a:fld>
            <a:endParaRPr lang="en-GB"/>
          </a:p>
        </p:txBody>
      </p:sp>
      <p:sp>
        <p:nvSpPr>
          <p:cNvPr id="14" name="Title 3">
            <a:extLst>
              <a:ext uri="{FF2B5EF4-FFF2-40B4-BE49-F238E27FC236}">
                <a16:creationId xmlns:a16="http://schemas.microsoft.com/office/drawing/2014/main" id="{F863346C-9BDB-12B6-EF77-1E71CACD8A69}"/>
              </a:ext>
            </a:extLst>
          </p:cNvPr>
          <p:cNvSpPr txBox="1">
            <a:spLocks/>
          </p:cNvSpPr>
          <p:nvPr/>
        </p:nvSpPr>
        <p:spPr>
          <a:xfrm>
            <a:off x="898524" y="748553"/>
            <a:ext cx="6287023" cy="5360893"/>
          </a:xfrm>
          <a:prstGeom prst="rect">
            <a:avLst/>
          </a:prstGeom>
          <a:solidFill>
            <a:schemeClr val="accent3">
              <a:alpha val="80000"/>
            </a:schemeClr>
          </a:solidFill>
        </p:spPr>
        <p:txBody>
          <a:bodyPr vert="horz" lIns="450000" tIns="270000" rIns="450000" bIns="450000" rtlCol="0" anchor="t" anchorCtr="0">
            <a:no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nSpc>
                <a:spcPct val="120000"/>
              </a:lnSpc>
              <a:spcBef>
                <a:spcPts val="0"/>
              </a:spcBef>
            </a:pPr>
            <a:r>
              <a:rPr lang="en-US" dirty="0"/>
              <a:t>Looking Forward</a:t>
            </a:r>
          </a:p>
          <a:p>
            <a:pPr>
              <a:lnSpc>
                <a:spcPct val="120000"/>
              </a:lnSpc>
              <a:spcBef>
                <a:spcPts val="0"/>
              </a:spcBef>
            </a:pPr>
            <a:endParaRPr lang="en-US" dirty="0"/>
          </a:p>
        </p:txBody>
      </p:sp>
      <p:sp>
        <p:nvSpPr>
          <p:cNvPr id="15" name="TextBox 14">
            <a:extLst>
              <a:ext uri="{FF2B5EF4-FFF2-40B4-BE49-F238E27FC236}">
                <a16:creationId xmlns:a16="http://schemas.microsoft.com/office/drawing/2014/main" id="{3BAB4F98-5D09-838F-4346-0FDBEBDC4358}"/>
              </a:ext>
            </a:extLst>
          </p:cNvPr>
          <p:cNvSpPr txBox="1"/>
          <p:nvPr/>
        </p:nvSpPr>
        <p:spPr>
          <a:xfrm>
            <a:off x="1255038" y="1716245"/>
            <a:ext cx="5573994" cy="4197559"/>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GB" sz="1600" b="0" dirty="0">
                <a:solidFill>
                  <a:schemeClr val="bg1"/>
                </a:solidFill>
                <a:latin typeface="+mn-lt"/>
              </a:rPr>
              <a:t>All project stakeholders strongly believe that we are on the right track.</a:t>
            </a:r>
          </a:p>
          <a:p>
            <a:pPr marL="285750" indent="-285750">
              <a:lnSpc>
                <a:spcPct val="120000"/>
              </a:lnSpc>
              <a:buFont typeface="Arial" panose="020B0604020202020204" pitchFamily="34" charset="0"/>
              <a:buChar char="•"/>
            </a:pPr>
            <a:r>
              <a:rPr lang="en-GB" sz="1600" dirty="0">
                <a:solidFill>
                  <a:schemeClr val="bg1"/>
                </a:solidFill>
              </a:rPr>
              <a:t>GRC is confident and becoming more efficient in the protection of GRNP.</a:t>
            </a:r>
            <a:endParaRPr lang="en-GB" sz="1600" b="0" dirty="0">
              <a:solidFill>
                <a:schemeClr val="bg1"/>
              </a:solidFill>
              <a:latin typeface="+mn-lt"/>
            </a:endParaRPr>
          </a:p>
          <a:p>
            <a:pPr marL="285750" indent="-285750">
              <a:lnSpc>
                <a:spcPct val="120000"/>
              </a:lnSpc>
              <a:buFont typeface="Arial" panose="020B0604020202020204" pitchFamily="34" charset="0"/>
              <a:buChar char="•"/>
            </a:pPr>
            <a:r>
              <a:rPr lang="en-GB" sz="1600" b="0" dirty="0">
                <a:solidFill>
                  <a:schemeClr val="bg1"/>
                </a:solidFill>
                <a:latin typeface="+mn-lt"/>
              </a:rPr>
              <a:t>REDD+ has kept Gola forests and biodiversity well protected.</a:t>
            </a:r>
          </a:p>
          <a:p>
            <a:pPr marL="285750" indent="-285750">
              <a:lnSpc>
                <a:spcPct val="120000"/>
              </a:lnSpc>
              <a:buFont typeface="Arial" panose="020B0604020202020204" pitchFamily="34" charset="0"/>
              <a:buChar char="•"/>
            </a:pPr>
            <a:r>
              <a:rPr lang="en-GB" sz="1600" b="0" dirty="0">
                <a:solidFill>
                  <a:schemeClr val="bg1"/>
                </a:solidFill>
                <a:latin typeface="+mn-lt"/>
              </a:rPr>
              <a:t>Communities are reaping benefits of sustainable land use in nature conservation, agriculture, and livelihoods.</a:t>
            </a:r>
          </a:p>
          <a:p>
            <a:pPr marL="285750" indent="-285750">
              <a:lnSpc>
                <a:spcPct val="120000"/>
              </a:lnSpc>
              <a:buFont typeface="Arial" panose="020B0604020202020204" pitchFamily="34" charset="0"/>
              <a:buChar char="•"/>
            </a:pPr>
            <a:r>
              <a:rPr lang="en-GB" sz="1600" b="0" dirty="0">
                <a:solidFill>
                  <a:schemeClr val="bg1"/>
                </a:solidFill>
                <a:latin typeface="+mn-lt"/>
              </a:rPr>
              <a:t>Gola is a positive win-win approach garnering respect and admiration in Sierra Leone and West Africa.</a:t>
            </a:r>
          </a:p>
          <a:p>
            <a:pPr marL="285750" indent="-285750">
              <a:lnSpc>
                <a:spcPct val="120000"/>
              </a:lnSpc>
              <a:buFont typeface="Arial" panose="020B0604020202020204" pitchFamily="34" charset="0"/>
              <a:buChar char="•"/>
            </a:pPr>
            <a:r>
              <a:rPr lang="en-GB" sz="1600" b="0" dirty="0">
                <a:solidFill>
                  <a:schemeClr val="bg1"/>
                </a:solidFill>
                <a:latin typeface="+mn-lt"/>
              </a:rPr>
              <a:t>Gola-Tiwai Complex </a:t>
            </a:r>
            <a:r>
              <a:rPr lang="en-GB" sz="1600" dirty="0">
                <a:solidFill>
                  <a:schemeClr val="bg1"/>
                </a:solidFill>
              </a:rPr>
              <a:t>is being</a:t>
            </a:r>
            <a:r>
              <a:rPr lang="en-GB" sz="1600" b="0" dirty="0">
                <a:solidFill>
                  <a:schemeClr val="bg1"/>
                </a:solidFill>
                <a:latin typeface="+mn-lt"/>
              </a:rPr>
              <a:t> announced as a UNESCO World Heritage site.</a:t>
            </a:r>
            <a:endParaRPr lang="en-GB" sz="1600" dirty="0">
              <a:solidFill>
                <a:schemeClr val="bg1"/>
              </a:solidFill>
              <a:latin typeface="+mn-lt"/>
            </a:endParaRPr>
          </a:p>
        </p:txBody>
      </p:sp>
      <p:sp>
        <p:nvSpPr>
          <p:cNvPr id="4" name="Freeform 2">
            <a:extLst>
              <a:ext uri="{FF2B5EF4-FFF2-40B4-BE49-F238E27FC236}">
                <a16:creationId xmlns:a16="http://schemas.microsoft.com/office/drawing/2014/main" id="{14E1B791-089B-AABD-99FD-245B63E6CB2C}"/>
              </a:ext>
            </a:extLst>
          </p:cNvPr>
          <p:cNvSpPr/>
          <p:nvPr/>
        </p:nvSpPr>
        <p:spPr>
          <a:xfrm rot="5400000">
            <a:off x="11259299" y="287242"/>
            <a:ext cx="1219943" cy="645459"/>
          </a:xfrm>
          <a:custGeom>
            <a:avLst/>
            <a:gdLst/>
            <a:ahLst/>
            <a:cxnLst/>
            <a:rect l="l" t="t" r="r" b="b"/>
            <a:pathLst>
              <a:path w="1472602" h="736301">
                <a:moveTo>
                  <a:pt x="0" y="0"/>
                </a:moveTo>
                <a:lnTo>
                  <a:pt x="1472601" y="0"/>
                </a:lnTo>
                <a:lnTo>
                  <a:pt x="1472601" y="736301"/>
                </a:lnTo>
                <a:lnTo>
                  <a:pt x="0" y="7363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504"/>
          </a:p>
        </p:txBody>
      </p:sp>
      <p:pic>
        <p:nvPicPr>
          <p:cNvPr id="5" name="Content Placeholder 5">
            <a:extLst>
              <a:ext uri="{FF2B5EF4-FFF2-40B4-BE49-F238E27FC236}">
                <a16:creationId xmlns:a16="http://schemas.microsoft.com/office/drawing/2014/main" id="{D8CF6F2C-4E9F-D869-3CB4-CD8DBC93B20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861" t="1" r="2009" b="1315"/>
          <a:stretch/>
        </p:blipFill>
        <p:spPr>
          <a:xfrm>
            <a:off x="10796848" y="331269"/>
            <a:ext cx="1079346" cy="1080000"/>
          </a:xfrm>
          <a:prstGeom prst="ellipse">
            <a:avLst/>
          </a:prstGeom>
        </p:spPr>
      </p:pic>
    </p:spTree>
    <p:extLst>
      <p:ext uri="{BB962C8B-B14F-4D97-AF65-F5344CB8AC3E}">
        <p14:creationId xmlns:p14="http://schemas.microsoft.com/office/powerpoint/2010/main" val="2495026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a:t>The Greater Gola Landscape - Future for Forests, People, and Biodiversity</a:t>
            </a:r>
          </a:p>
        </p:txBody>
      </p:sp>
      <p:sp>
        <p:nvSpPr>
          <p:cNvPr id="3" name="Slide Number Placeholder 2"/>
          <p:cNvSpPr>
            <a:spLocks noGrp="1"/>
          </p:cNvSpPr>
          <p:nvPr>
            <p:ph type="sldNum" sz="quarter" idx="11"/>
          </p:nvPr>
        </p:nvSpPr>
        <p:spPr/>
        <p:txBody>
          <a:bodyPr/>
          <a:lstStyle/>
          <a:p>
            <a:fld id="{6139BFAE-67AB-46BF-8C52-659FB5DFC59A}" type="slidenum">
              <a:rPr lang="en-GB" smtClean="0"/>
              <a:pPr/>
              <a:t>28</a:t>
            </a:fld>
            <a:endParaRPr lang="en-GB"/>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320"/>
            <a:ext cx="12192000" cy="6363155"/>
          </a:xfrm>
          <a:prstGeom prst="rect">
            <a:avLst/>
          </a:prstGeom>
        </p:spPr>
      </p:pic>
      <p:sp>
        <p:nvSpPr>
          <p:cNvPr id="4" name="Title 3"/>
          <p:cNvSpPr>
            <a:spLocks noGrp="1"/>
          </p:cNvSpPr>
          <p:nvPr>
            <p:ph type="title"/>
          </p:nvPr>
        </p:nvSpPr>
        <p:spPr>
          <a:xfrm>
            <a:off x="917575" y="895050"/>
            <a:ext cx="6377305" cy="4520229"/>
          </a:xfrm>
        </p:spPr>
        <p:txBody>
          <a:bodyPr/>
          <a:lstStyle/>
          <a:p>
            <a:r>
              <a:rPr lang="en-US" sz="3200" b="1" dirty="0"/>
              <a:t>Policy Recommendation</a:t>
            </a:r>
          </a:p>
        </p:txBody>
      </p:sp>
      <p:sp>
        <p:nvSpPr>
          <p:cNvPr id="6" name="TextBox 5"/>
          <p:cNvSpPr txBox="1"/>
          <p:nvPr/>
        </p:nvSpPr>
        <p:spPr>
          <a:xfrm>
            <a:off x="1261427" y="2032000"/>
            <a:ext cx="5689600" cy="313932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Strengthen forest governance and community rights.</a:t>
            </a:r>
          </a:p>
          <a:p>
            <a:pPr marL="285750" indent="-285750">
              <a:buFont typeface="Arial" panose="020B0604020202020204" pitchFamily="34" charset="0"/>
              <a:buChar char="•"/>
            </a:pPr>
            <a:r>
              <a:rPr lang="en-US" dirty="0">
                <a:solidFill>
                  <a:schemeClr val="bg1"/>
                </a:solidFill>
              </a:rPr>
              <a:t>Increase investment in conservation financing.</a:t>
            </a:r>
          </a:p>
          <a:p>
            <a:pPr marL="285750" indent="-285750">
              <a:buFont typeface="Arial" panose="020B0604020202020204" pitchFamily="34" charset="0"/>
              <a:buChar char="•"/>
            </a:pPr>
            <a:r>
              <a:rPr lang="en-US" dirty="0">
                <a:solidFill>
                  <a:schemeClr val="bg1"/>
                </a:solidFill>
              </a:rPr>
              <a:t>Enhance law enforcement and forest monitoring.</a:t>
            </a:r>
          </a:p>
          <a:p>
            <a:pPr marL="285750" indent="-285750">
              <a:buFont typeface="Arial" panose="020B0604020202020204" pitchFamily="34" charset="0"/>
              <a:buChar char="•"/>
            </a:pPr>
            <a:r>
              <a:rPr lang="en-US" dirty="0">
                <a:solidFill>
                  <a:schemeClr val="bg1"/>
                </a:solidFill>
              </a:rPr>
              <a:t>Integrate conservation into national development planning.</a:t>
            </a:r>
          </a:p>
          <a:p>
            <a:pPr marL="285750" indent="-285750">
              <a:buFont typeface="Arial" panose="020B0604020202020204" pitchFamily="34" charset="0"/>
              <a:buChar char="•"/>
            </a:pPr>
            <a:r>
              <a:rPr lang="en-US" dirty="0">
                <a:solidFill>
                  <a:schemeClr val="bg1"/>
                </a:solidFill>
              </a:rPr>
              <a:t>Support research and cross-border collaboration.</a:t>
            </a:r>
          </a:p>
          <a:p>
            <a:pPr marL="285750"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599656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8E2B524-66E4-FA88-BDAD-F2D8E1EB34B5}"/>
              </a:ext>
            </a:extLst>
          </p:cNvPr>
          <p:cNvSpPr>
            <a:spLocks noGrp="1"/>
          </p:cNvSpPr>
          <p:nvPr>
            <p:ph type="ftr" sz="quarter" idx="10"/>
          </p:nvPr>
        </p:nvSpPr>
        <p:spPr/>
        <p:txBody>
          <a:bodyPr/>
          <a:lstStyle/>
          <a:p>
            <a:r>
              <a:rPr lang="en-GB"/>
              <a:t>The Greater Gola Landscape - Future for Forests, People, and Biodiversity</a:t>
            </a:r>
          </a:p>
        </p:txBody>
      </p:sp>
      <p:sp>
        <p:nvSpPr>
          <p:cNvPr id="3" name="Slide Number Placeholder 2">
            <a:extLst>
              <a:ext uri="{FF2B5EF4-FFF2-40B4-BE49-F238E27FC236}">
                <a16:creationId xmlns:a16="http://schemas.microsoft.com/office/drawing/2014/main" id="{4C748A9C-7BF4-C84B-65F0-04E5AABBCAD2}"/>
              </a:ext>
            </a:extLst>
          </p:cNvPr>
          <p:cNvSpPr>
            <a:spLocks noGrp="1"/>
          </p:cNvSpPr>
          <p:nvPr>
            <p:ph type="sldNum" sz="quarter" idx="11"/>
          </p:nvPr>
        </p:nvSpPr>
        <p:spPr/>
        <p:txBody>
          <a:bodyPr/>
          <a:lstStyle/>
          <a:p>
            <a:fld id="{6139BFAE-67AB-46BF-8C52-659FB5DFC59A}" type="slidenum">
              <a:rPr lang="en-GB" smtClean="0"/>
              <a:pPr/>
              <a:t>29</a:t>
            </a:fld>
            <a:endParaRPr lang="en-GB"/>
          </a:p>
        </p:txBody>
      </p:sp>
      <p:sp>
        <p:nvSpPr>
          <p:cNvPr id="14" name="Title 3">
            <a:extLst>
              <a:ext uri="{FF2B5EF4-FFF2-40B4-BE49-F238E27FC236}">
                <a16:creationId xmlns:a16="http://schemas.microsoft.com/office/drawing/2014/main" id="{F863346C-9BDB-12B6-EF77-1E71CACD8A69}"/>
              </a:ext>
            </a:extLst>
          </p:cNvPr>
          <p:cNvSpPr txBox="1">
            <a:spLocks/>
          </p:cNvSpPr>
          <p:nvPr/>
        </p:nvSpPr>
        <p:spPr>
          <a:xfrm>
            <a:off x="898524" y="818332"/>
            <a:ext cx="4366875" cy="3023203"/>
          </a:xfrm>
          <a:prstGeom prst="rect">
            <a:avLst/>
          </a:prstGeom>
          <a:solidFill>
            <a:schemeClr val="accent3">
              <a:alpha val="60000"/>
            </a:schemeClr>
          </a:solidFill>
        </p:spPr>
        <p:txBody>
          <a:bodyPr vert="horz" lIns="450000" tIns="270000" rIns="450000" bIns="450000" rtlCol="0" anchor="t" anchorCtr="0">
            <a:no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nSpc>
                <a:spcPct val="120000"/>
              </a:lnSpc>
              <a:spcBef>
                <a:spcPts val="0"/>
              </a:spcBef>
            </a:pPr>
            <a:r>
              <a:rPr lang="en-US" dirty="0"/>
              <a:t>Contact</a:t>
            </a:r>
          </a:p>
          <a:p>
            <a:pPr>
              <a:lnSpc>
                <a:spcPct val="120000"/>
              </a:lnSpc>
              <a:spcBef>
                <a:spcPts val="0"/>
              </a:spcBef>
            </a:pPr>
            <a:endParaRPr lang="en-US" dirty="0"/>
          </a:p>
        </p:txBody>
      </p:sp>
      <p:sp>
        <p:nvSpPr>
          <p:cNvPr id="4" name="Freeform 2">
            <a:extLst>
              <a:ext uri="{FF2B5EF4-FFF2-40B4-BE49-F238E27FC236}">
                <a16:creationId xmlns:a16="http://schemas.microsoft.com/office/drawing/2014/main" id="{14E1B791-089B-AABD-99FD-245B63E6CB2C}"/>
              </a:ext>
            </a:extLst>
          </p:cNvPr>
          <p:cNvSpPr/>
          <p:nvPr/>
        </p:nvSpPr>
        <p:spPr>
          <a:xfrm rot="5400000">
            <a:off x="11259299" y="287242"/>
            <a:ext cx="1219943" cy="645459"/>
          </a:xfrm>
          <a:custGeom>
            <a:avLst/>
            <a:gdLst/>
            <a:ahLst/>
            <a:cxnLst/>
            <a:rect l="l" t="t" r="r" b="b"/>
            <a:pathLst>
              <a:path w="1472602" h="736301">
                <a:moveTo>
                  <a:pt x="0" y="0"/>
                </a:moveTo>
                <a:lnTo>
                  <a:pt x="1472601" y="0"/>
                </a:lnTo>
                <a:lnTo>
                  <a:pt x="1472601" y="736301"/>
                </a:lnTo>
                <a:lnTo>
                  <a:pt x="0" y="7363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504"/>
          </a:p>
        </p:txBody>
      </p:sp>
      <p:pic>
        <p:nvPicPr>
          <p:cNvPr id="5" name="Content Placeholder 5">
            <a:extLst>
              <a:ext uri="{FF2B5EF4-FFF2-40B4-BE49-F238E27FC236}">
                <a16:creationId xmlns:a16="http://schemas.microsoft.com/office/drawing/2014/main" id="{D8CF6F2C-4E9F-D869-3CB4-CD8DBC93B20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861" t="1" r="2009" b="1315"/>
          <a:stretch/>
        </p:blipFill>
        <p:spPr>
          <a:xfrm>
            <a:off x="10796848" y="331269"/>
            <a:ext cx="1079346" cy="1080000"/>
          </a:xfrm>
          <a:prstGeom prst="ellipse">
            <a:avLst/>
          </a:prstGeom>
        </p:spPr>
      </p:pic>
      <p:sp>
        <p:nvSpPr>
          <p:cNvPr id="9" name="TextBox 15">
            <a:extLst>
              <a:ext uri="{FF2B5EF4-FFF2-40B4-BE49-F238E27FC236}">
                <a16:creationId xmlns:a16="http://schemas.microsoft.com/office/drawing/2014/main" id="{E95E3687-2A5F-1AA3-09CF-58FD2A79C8D1}"/>
              </a:ext>
            </a:extLst>
          </p:cNvPr>
          <p:cNvSpPr txBox="1"/>
          <p:nvPr/>
        </p:nvSpPr>
        <p:spPr>
          <a:xfrm>
            <a:off x="1386344" y="1905212"/>
            <a:ext cx="3274139" cy="205184"/>
          </a:xfrm>
          <a:prstGeom prst="rect">
            <a:avLst/>
          </a:prstGeom>
        </p:spPr>
        <p:txBody>
          <a:bodyPr lIns="0" tIns="0" rIns="0" bIns="0" rtlCol="0" anchor="t">
            <a:spAutoFit/>
          </a:bodyPr>
          <a:lstStyle/>
          <a:p>
            <a:pPr>
              <a:lnSpc>
                <a:spcPts val="1579"/>
              </a:lnSpc>
              <a:spcBef>
                <a:spcPct val="0"/>
              </a:spcBef>
            </a:pPr>
            <a:r>
              <a:rPr lang="en-US" sz="1400" dirty="0">
                <a:solidFill>
                  <a:srgbClr val="FFFFFF"/>
                </a:solidFill>
              </a:rPr>
              <a:t>Website: </a:t>
            </a:r>
            <a:r>
              <a:rPr lang="en-US" sz="1400" dirty="0" err="1">
                <a:solidFill>
                  <a:srgbClr val="FFFFFF"/>
                </a:solidFill>
              </a:rPr>
              <a:t>www.golarainforest.org</a:t>
            </a:r>
            <a:endParaRPr lang="en-US" sz="1400" dirty="0">
              <a:solidFill>
                <a:srgbClr val="FFFFFF"/>
              </a:solidFill>
            </a:endParaRPr>
          </a:p>
        </p:txBody>
      </p:sp>
      <p:sp>
        <p:nvSpPr>
          <p:cNvPr id="10" name="TextBox 16">
            <a:extLst>
              <a:ext uri="{FF2B5EF4-FFF2-40B4-BE49-F238E27FC236}">
                <a16:creationId xmlns:a16="http://schemas.microsoft.com/office/drawing/2014/main" id="{7321BBB8-B09F-FBD0-B46F-60FDB126D2CD}"/>
              </a:ext>
            </a:extLst>
          </p:cNvPr>
          <p:cNvSpPr txBox="1"/>
          <p:nvPr/>
        </p:nvSpPr>
        <p:spPr>
          <a:xfrm>
            <a:off x="1386344" y="2265881"/>
            <a:ext cx="3274139" cy="205184"/>
          </a:xfrm>
          <a:prstGeom prst="rect">
            <a:avLst/>
          </a:prstGeom>
        </p:spPr>
        <p:txBody>
          <a:bodyPr lIns="0" tIns="0" rIns="0" bIns="0" rtlCol="0" anchor="t">
            <a:spAutoFit/>
          </a:bodyPr>
          <a:lstStyle/>
          <a:p>
            <a:pPr>
              <a:lnSpc>
                <a:spcPts val="1579"/>
              </a:lnSpc>
              <a:spcBef>
                <a:spcPct val="0"/>
              </a:spcBef>
            </a:pPr>
            <a:r>
              <a:rPr lang="en-US" sz="1400" dirty="0">
                <a:solidFill>
                  <a:srgbClr val="FFFFFF"/>
                </a:solidFill>
              </a:rPr>
              <a:t>Email: </a:t>
            </a:r>
            <a:r>
              <a:rPr lang="en-US" sz="1400" dirty="0" err="1">
                <a:solidFill>
                  <a:srgbClr val="FFFFFF"/>
                </a:solidFill>
              </a:rPr>
              <a:t>info@golarainforest.org</a:t>
            </a:r>
            <a:endParaRPr lang="en-US" sz="1400" dirty="0">
              <a:solidFill>
                <a:srgbClr val="FFFFFF"/>
              </a:solidFill>
            </a:endParaRPr>
          </a:p>
        </p:txBody>
      </p:sp>
      <p:sp>
        <p:nvSpPr>
          <p:cNvPr id="11" name="TextBox 17">
            <a:extLst>
              <a:ext uri="{FF2B5EF4-FFF2-40B4-BE49-F238E27FC236}">
                <a16:creationId xmlns:a16="http://schemas.microsoft.com/office/drawing/2014/main" id="{19DB93B8-0DD9-61F2-2EEB-4F0CD74D2D10}"/>
              </a:ext>
            </a:extLst>
          </p:cNvPr>
          <p:cNvSpPr txBox="1"/>
          <p:nvPr/>
        </p:nvSpPr>
        <p:spPr>
          <a:xfrm>
            <a:off x="1389768" y="3036919"/>
            <a:ext cx="3271856" cy="410369"/>
          </a:xfrm>
          <a:prstGeom prst="rect">
            <a:avLst/>
          </a:prstGeom>
        </p:spPr>
        <p:txBody>
          <a:bodyPr lIns="0" tIns="0" rIns="0" bIns="0" rtlCol="0" anchor="t">
            <a:spAutoFit/>
          </a:bodyPr>
          <a:lstStyle/>
          <a:p>
            <a:pPr>
              <a:lnSpc>
                <a:spcPts val="1579"/>
              </a:lnSpc>
              <a:spcBef>
                <a:spcPct val="0"/>
              </a:spcBef>
            </a:pPr>
            <a:r>
              <a:rPr lang="en-US" sz="1400" dirty="0">
                <a:solidFill>
                  <a:srgbClr val="FFFFFF"/>
                </a:solidFill>
              </a:rPr>
              <a:t>Address: 164 </a:t>
            </a:r>
            <a:r>
              <a:rPr lang="en-US" sz="1400" dirty="0" err="1">
                <a:solidFill>
                  <a:srgbClr val="FFFFFF"/>
                </a:solidFill>
              </a:rPr>
              <a:t>Dama</a:t>
            </a:r>
            <a:r>
              <a:rPr lang="en-US" sz="1400" dirty="0">
                <a:solidFill>
                  <a:srgbClr val="FFFFFF"/>
                </a:solidFill>
              </a:rPr>
              <a:t> Road, Kenema, Sierra Leone</a:t>
            </a:r>
          </a:p>
        </p:txBody>
      </p:sp>
      <p:sp>
        <p:nvSpPr>
          <p:cNvPr id="13" name="TextBox 16">
            <a:extLst>
              <a:ext uri="{FF2B5EF4-FFF2-40B4-BE49-F238E27FC236}">
                <a16:creationId xmlns:a16="http://schemas.microsoft.com/office/drawing/2014/main" id="{61A78761-4D2B-8A32-8BE1-3FE9A208441A}"/>
              </a:ext>
            </a:extLst>
          </p:cNvPr>
          <p:cNvSpPr txBox="1"/>
          <p:nvPr/>
        </p:nvSpPr>
        <p:spPr>
          <a:xfrm>
            <a:off x="1386344" y="2651400"/>
            <a:ext cx="3622382" cy="205184"/>
          </a:xfrm>
          <a:prstGeom prst="rect">
            <a:avLst/>
          </a:prstGeom>
        </p:spPr>
        <p:txBody>
          <a:bodyPr wrap="square" lIns="0" tIns="0" rIns="0" bIns="0" rtlCol="0" anchor="t">
            <a:spAutoFit/>
          </a:bodyPr>
          <a:lstStyle/>
          <a:p>
            <a:pPr>
              <a:lnSpc>
                <a:spcPts val="1579"/>
              </a:lnSpc>
              <a:spcBef>
                <a:spcPct val="0"/>
              </a:spcBef>
            </a:pPr>
            <a:r>
              <a:rPr lang="en-US" sz="1400" dirty="0">
                <a:solidFill>
                  <a:srgbClr val="FFFFFF"/>
                </a:solidFill>
              </a:rPr>
              <a:t>Social: @</a:t>
            </a:r>
            <a:r>
              <a:rPr lang="en-US" sz="1400" dirty="0" err="1">
                <a:solidFill>
                  <a:srgbClr val="FFFFFF"/>
                </a:solidFill>
              </a:rPr>
              <a:t>gola_rainforest_conservation</a:t>
            </a:r>
            <a:endParaRPr lang="en-US" sz="1400" dirty="0">
              <a:solidFill>
                <a:srgbClr val="FFFFFF"/>
              </a:solidFill>
            </a:endParaRPr>
          </a:p>
        </p:txBody>
      </p:sp>
    </p:spTree>
    <p:extLst>
      <p:ext uri="{BB962C8B-B14F-4D97-AF65-F5344CB8AC3E}">
        <p14:creationId xmlns:p14="http://schemas.microsoft.com/office/powerpoint/2010/main" val="4002925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D3A658-3E89-34EF-BAFF-6E7BB0533CD9}"/>
              </a:ext>
            </a:extLst>
          </p:cNvPr>
          <p:cNvSpPr/>
          <p:nvPr/>
        </p:nvSpPr>
        <p:spPr>
          <a:xfrm>
            <a:off x="10546883" y="233741"/>
            <a:ext cx="1412035" cy="1290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 name="Footer Placeholder 2">
            <a:extLst>
              <a:ext uri="{FF2B5EF4-FFF2-40B4-BE49-F238E27FC236}">
                <a16:creationId xmlns:a16="http://schemas.microsoft.com/office/drawing/2014/main" id="{1F9B9071-A7DE-83CC-1CE4-6700BB8195A8}"/>
              </a:ext>
            </a:extLst>
          </p:cNvPr>
          <p:cNvSpPr>
            <a:spLocks noGrp="1"/>
          </p:cNvSpPr>
          <p:nvPr>
            <p:ph type="ftr" sz="quarter" idx="11"/>
          </p:nvPr>
        </p:nvSpPr>
        <p:spPr/>
        <p:txBody>
          <a:bodyPr/>
          <a:lstStyle/>
          <a:p>
            <a:r>
              <a:rPr lang="en-GB"/>
              <a:t>The Greater Gola Landscape - Future for Forests, People, and Biodiversity</a:t>
            </a:r>
          </a:p>
        </p:txBody>
      </p:sp>
      <p:sp>
        <p:nvSpPr>
          <p:cNvPr id="4" name="Slide Number Placeholder 3">
            <a:extLst>
              <a:ext uri="{FF2B5EF4-FFF2-40B4-BE49-F238E27FC236}">
                <a16:creationId xmlns:a16="http://schemas.microsoft.com/office/drawing/2014/main" id="{2EE1AA37-DEE2-B7F2-2FCE-EFBA7AE5C76F}"/>
              </a:ext>
            </a:extLst>
          </p:cNvPr>
          <p:cNvSpPr>
            <a:spLocks noGrp="1"/>
          </p:cNvSpPr>
          <p:nvPr>
            <p:ph type="sldNum" sz="quarter" idx="12"/>
          </p:nvPr>
        </p:nvSpPr>
        <p:spPr/>
        <p:txBody>
          <a:bodyPr/>
          <a:lstStyle/>
          <a:p>
            <a:fld id="{6139BFAE-67AB-46BF-8C52-659FB5DFC59A}" type="slidenum">
              <a:rPr lang="en-GB" smtClean="0"/>
              <a:pPr/>
              <a:t>3</a:t>
            </a:fld>
            <a:endParaRPr lang="en-GB"/>
          </a:p>
        </p:txBody>
      </p:sp>
      <p:sp>
        <p:nvSpPr>
          <p:cNvPr id="5" name="Title 4">
            <a:extLst>
              <a:ext uri="{FF2B5EF4-FFF2-40B4-BE49-F238E27FC236}">
                <a16:creationId xmlns:a16="http://schemas.microsoft.com/office/drawing/2014/main" id="{C22A09BD-278E-F8F8-B7B4-9347004FA2BD}"/>
              </a:ext>
            </a:extLst>
          </p:cNvPr>
          <p:cNvSpPr>
            <a:spLocks noGrp="1"/>
          </p:cNvSpPr>
          <p:nvPr>
            <p:ph type="title"/>
          </p:nvPr>
        </p:nvSpPr>
        <p:spPr>
          <a:xfrm>
            <a:off x="786560" y="233741"/>
            <a:ext cx="3673475" cy="2816439"/>
          </a:xfrm>
        </p:spPr>
        <p:txBody>
          <a:bodyPr/>
          <a:lstStyle/>
          <a:p>
            <a:pPr>
              <a:spcBef>
                <a:spcPts val="1200"/>
              </a:spcBef>
              <a:spcAft>
                <a:spcPts val="1200"/>
              </a:spcAft>
            </a:pPr>
            <a:r>
              <a:rPr lang="en-US" dirty="0"/>
              <a:t>The Greater Gola Landscape</a:t>
            </a:r>
            <a:br>
              <a:rPr lang="en-US" dirty="0"/>
            </a:br>
            <a:br>
              <a:rPr lang="en-US" sz="1800" dirty="0"/>
            </a:br>
            <a:r>
              <a:rPr lang="en-US" sz="1800" dirty="0"/>
              <a:t>A Transboundary Landscape Sierra Leone and Liberia</a:t>
            </a:r>
          </a:p>
        </p:txBody>
      </p:sp>
      <p:pic>
        <p:nvPicPr>
          <p:cNvPr id="9" name="Picture 8">
            <a:extLst>
              <a:ext uri="{FF2B5EF4-FFF2-40B4-BE49-F238E27FC236}">
                <a16:creationId xmlns:a16="http://schemas.microsoft.com/office/drawing/2014/main" id="{A1FA2DDD-9CEF-7732-1103-89AEC9991E5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680422" y="911310"/>
            <a:ext cx="7046809" cy="4973414"/>
          </a:xfrm>
          <a:prstGeom prst="rect">
            <a:avLst/>
          </a:prstGeom>
          <a:ln>
            <a:solidFill>
              <a:schemeClr val="tx1"/>
            </a:solidFill>
          </a:ln>
        </p:spPr>
      </p:pic>
      <p:grpSp>
        <p:nvGrpSpPr>
          <p:cNvPr id="10" name="Group 9">
            <a:extLst>
              <a:ext uri="{FF2B5EF4-FFF2-40B4-BE49-F238E27FC236}">
                <a16:creationId xmlns:a16="http://schemas.microsoft.com/office/drawing/2014/main" id="{C5D0178B-4457-88C7-5D3A-8113956066C2}"/>
              </a:ext>
            </a:extLst>
          </p:cNvPr>
          <p:cNvGrpSpPr>
            <a:grpSpLocks/>
          </p:cNvGrpSpPr>
          <p:nvPr/>
        </p:nvGrpSpPr>
        <p:grpSpPr bwMode="auto">
          <a:xfrm>
            <a:off x="914290" y="3729213"/>
            <a:ext cx="3749581" cy="2155511"/>
            <a:chOff x="1920" y="4425"/>
            <a:chExt cx="8702" cy="4680"/>
          </a:xfrm>
        </p:grpSpPr>
        <p:sp>
          <p:nvSpPr>
            <p:cNvPr id="11" name="Rectangle 10">
              <a:extLst>
                <a:ext uri="{FF2B5EF4-FFF2-40B4-BE49-F238E27FC236}">
                  <a16:creationId xmlns:a16="http://schemas.microsoft.com/office/drawing/2014/main" id="{D6121EEC-3A4F-714E-0364-521CB71C0CAE}"/>
                </a:ext>
              </a:extLst>
            </p:cNvPr>
            <p:cNvSpPr>
              <a:spLocks noChangeArrowheads="1"/>
            </p:cNvSpPr>
            <p:nvPr/>
          </p:nvSpPr>
          <p:spPr bwMode="auto">
            <a:xfrm>
              <a:off x="1920" y="4425"/>
              <a:ext cx="8702" cy="46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pic>
          <p:nvPicPr>
            <p:cNvPr id="12" name="Picture 11" descr="slide0003_image011">
              <a:extLst>
                <a:ext uri="{FF2B5EF4-FFF2-40B4-BE49-F238E27FC236}">
                  <a16:creationId xmlns:a16="http://schemas.microsoft.com/office/drawing/2014/main" id="{0DAEA2E2-0ED8-E276-2FBA-4302D9C6F59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95" y="4531"/>
              <a:ext cx="8550" cy="4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46828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79A5C4C-F0E0-DB96-3367-47550F4BD81F}"/>
              </a:ext>
            </a:extLst>
          </p:cNvPr>
          <p:cNvSpPr>
            <a:spLocks noGrp="1"/>
          </p:cNvSpPr>
          <p:nvPr>
            <p:ph type="ftr" sz="quarter" idx="10"/>
          </p:nvPr>
        </p:nvSpPr>
        <p:spPr/>
        <p:txBody>
          <a:bodyPr/>
          <a:lstStyle/>
          <a:p>
            <a:r>
              <a:rPr lang="en-GB"/>
              <a:t>The Greater Gola Landscape - Future for Forests, People, and Biodiversity</a:t>
            </a:r>
          </a:p>
        </p:txBody>
      </p:sp>
      <p:sp>
        <p:nvSpPr>
          <p:cNvPr id="3" name="Slide Number Placeholder 2">
            <a:extLst>
              <a:ext uri="{FF2B5EF4-FFF2-40B4-BE49-F238E27FC236}">
                <a16:creationId xmlns:a16="http://schemas.microsoft.com/office/drawing/2014/main" id="{EE7FB9B0-7DE3-ECD4-BC03-CB4BFB9FA31F}"/>
              </a:ext>
            </a:extLst>
          </p:cNvPr>
          <p:cNvSpPr>
            <a:spLocks noGrp="1"/>
          </p:cNvSpPr>
          <p:nvPr>
            <p:ph type="sldNum" sz="quarter" idx="11"/>
          </p:nvPr>
        </p:nvSpPr>
        <p:spPr/>
        <p:txBody>
          <a:bodyPr/>
          <a:lstStyle/>
          <a:p>
            <a:fld id="{6139BFAE-67AB-46BF-8C52-659FB5DFC59A}" type="slidenum">
              <a:rPr lang="en-GB" smtClean="0"/>
              <a:pPr/>
              <a:t>30</a:t>
            </a:fld>
            <a:endParaRPr lang="en-GB"/>
          </a:p>
        </p:txBody>
      </p:sp>
      <p:sp>
        <p:nvSpPr>
          <p:cNvPr id="6" name="Title 5">
            <a:extLst>
              <a:ext uri="{FF2B5EF4-FFF2-40B4-BE49-F238E27FC236}">
                <a16:creationId xmlns:a16="http://schemas.microsoft.com/office/drawing/2014/main" id="{A1912089-18DE-A4A1-B809-3307FEBBC95F}"/>
              </a:ext>
            </a:extLst>
          </p:cNvPr>
          <p:cNvSpPr>
            <a:spLocks noGrp="1"/>
          </p:cNvSpPr>
          <p:nvPr>
            <p:ph type="title"/>
          </p:nvPr>
        </p:nvSpPr>
        <p:spPr>
          <a:xfrm>
            <a:off x="1547940" y="2321004"/>
            <a:ext cx="9399587" cy="1107996"/>
          </a:xfrm>
        </p:spPr>
        <p:txBody>
          <a:bodyPr/>
          <a:lstStyle/>
          <a:p>
            <a:r>
              <a:rPr lang="en-US" spc="300" dirty="0"/>
              <a:t>GOLA</a:t>
            </a:r>
          </a:p>
        </p:txBody>
      </p:sp>
      <p:sp>
        <p:nvSpPr>
          <p:cNvPr id="7" name="Title 5">
            <a:extLst>
              <a:ext uri="{FF2B5EF4-FFF2-40B4-BE49-F238E27FC236}">
                <a16:creationId xmlns:a16="http://schemas.microsoft.com/office/drawing/2014/main" id="{BE48DA64-3E1F-6002-7302-3BF990563D87}"/>
              </a:ext>
            </a:extLst>
          </p:cNvPr>
          <p:cNvSpPr txBox="1">
            <a:spLocks/>
          </p:cNvSpPr>
          <p:nvPr/>
        </p:nvSpPr>
        <p:spPr>
          <a:xfrm>
            <a:off x="1547940" y="3323127"/>
            <a:ext cx="9399587" cy="615553"/>
          </a:xfrm>
          <a:prstGeom prst="rect">
            <a:avLst/>
          </a:prstGeom>
        </p:spPr>
        <p:txBody>
          <a:bodyPr vert="horz" lIns="0" tIns="0" rIns="0" bIns="0" rtlCol="0" anchor="ctr">
            <a:spAutoFit/>
          </a:bodyPr>
          <a:lstStyle>
            <a:lvl1pPr algn="ctr" defTabSz="914400" rtl="0" eaLnBrk="1" latinLnBrk="0" hangingPunct="1">
              <a:lnSpc>
                <a:spcPct val="100000"/>
              </a:lnSpc>
              <a:spcBef>
                <a:spcPct val="0"/>
              </a:spcBef>
              <a:buNone/>
              <a:defRPr sz="7200" b="1" kern="1200">
                <a:solidFill>
                  <a:schemeClr val="bg1"/>
                </a:solidFill>
                <a:latin typeface="+mj-lt"/>
                <a:ea typeface="+mj-ea"/>
                <a:cs typeface="+mj-cs"/>
              </a:defRPr>
            </a:lvl1pPr>
          </a:lstStyle>
          <a:p>
            <a:r>
              <a:rPr lang="en-US" sz="4000" spc="300" dirty="0"/>
              <a:t>A Forest of Hope</a:t>
            </a:r>
          </a:p>
        </p:txBody>
      </p:sp>
    </p:spTree>
    <p:extLst>
      <p:ext uri="{BB962C8B-B14F-4D97-AF65-F5344CB8AC3E}">
        <p14:creationId xmlns:p14="http://schemas.microsoft.com/office/powerpoint/2010/main" val="1739914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A24F2BF-D415-8FDF-88AB-1B35E4334F5D}"/>
              </a:ext>
            </a:extLst>
          </p:cNvPr>
          <p:cNvSpPr>
            <a:spLocks noGrp="1"/>
          </p:cNvSpPr>
          <p:nvPr>
            <p:ph type="ftr" sz="quarter" idx="3"/>
          </p:nvPr>
        </p:nvSpPr>
        <p:spPr/>
        <p:txBody>
          <a:bodyPr/>
          <a:lstStyle/>
          <a:p>
            <a:r>
              <a:rPr lang="en-GB"/>
              <a:t>The Greater Gola Landscape - Future for Forests, People, and Biodiversity</a:t>
            </a:r>
          </a:p>
        </p:txBody>
      </p:sp>
      <p:sp>
        <p:nvSpPr>
          <p:cNvPr id="3" name="Slide Number Placeholder 2">
            <a:extLst>
              <a:ext uri="{FF2B5EF4-FFF2-40B4-BE49-F238E27FC236}">
                <a16:creationId xmlns:a16="http://schemas.microsoft.com/office/drawing/2014/main" id="{90768F29-8138-71B0-02F1-2FA5C88F3743}"/>
              </a:ext>
            </a:extLst>
          </p:cNvPr>
          <p:cNvSpPr>
            <a:spLocks noGrp="1"/>
          </p:cNvSpPr>
          <p:nvPr>
            <p:ph type="sldNum" sz="quarter" idx="4"/>
          </p:nvPr>
        </p:nvSpPr>
        <p:spPr/>
        <p:txBody>
          <a:bodyPr/>
          <a:lstStyle/>
          <a:p>
            <a:fld id="{6139BFAE-67AB-46BF-8C52-659FB5DFC59A}" type="slidenum">
              <a:rPr lang="en-GB" smtClean="0"/>
              <a:pPr/>
              <a:t>4</a:t>
            </a:fld>
            <a:r>
              <a:rPr lang="en-GB"/>
              <a:t> </a:t>
            </a:r>
          </a:p>
        </p:txBody>
      </p:sp>
      <p:pic>
        <p:nvPicPr>
          <p:cNvPr id="5" name="Picture 4">
            <a:extLst>
              <a:ext uri="{FF2B5EF4-FFF2-40B4-BE49-F238E27FC236}">
                <a16:creationId xmlns:a16="http://schemas.microsoft.com/office/drawing/2014/main" id="{6629053D-8C31-DF85-89CA-F63F8ECFD3F2}"/>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3316834" y="406909"/>
            <a:ext cx="8391071" cy="5936608"/>
          </a:xfrm>
          <a:prstGeom prst="rect">
            <a:avLst/>
          </a:prstGeom>
        </p:spPr>
      </p:pic>
      <p:sp>
        <p:nvSpPr>
          <p:cNvPr id="9" name="TextBox 8">
            <a:extLst>
              <a:ext uri="{FF2B5EF4-FFF2-40B4-BE49-F238E27FC236}">
                <a16:creationId xmlns:a16="http://schemas.microsoft.com/office/drawing/2014/main" id="{B35408FD-29D6-2A0E-527C-D7A993057D7A}"/>
              </a:ext>
            </a:extLst>
          </p:cNvPr>
          <p:cNvSpPr txBox="1"/>
          <p:nvPr/>
        </p:nvSpPr>
        <p:spPr>
          <a:xfrm>
            <a:off x="412376" y="645458"/>
            <a:ext cx="2850671" cy="4957832"/>
          </a:xfrm>
          <a:prstGeom prst="rect">
            <a:avLst/>
          </a:prstGeom>
          <a:noFill/>
        </p:spPr>
        <p:txBody>
          <a:bodyPr wrap="square">
            <a:spAutoFit/>
          </a:bodyPr>
          <a:lstStyle/>
          <a:p>
            <a:r>
              <a:rPr kumimoji="0" lang="en-US" sz="3600" b="1" i="0" u="none" strike="noStrike" kern="1200" cap="none" spc="0" normalizeH="0" baseline="0" noProof="0" dirty="0">
                <a:ln>
                  <a:noFill/>
                </a:ln>
                <a:solidFill>
                  <a:srgbClr val="144650"/>
                </a:solidFill>
                <a:effectLst/>
                <a:uLnTx/>
                <a:uFillTx/>
                <a:latin typeface="Constantia"/>
                <a:ea typeface="+mj-ea"/>
                <a:cs typeface="+mj-cs"/>
              </a:rPr>
              <a:t>Gola Rainforest </a:t>
            </a:r>
            <a:br>
              <a:rPr kumimoji="0" lang="en-US" sz="3600" b="1" i="0" u="none" strike="noStrike" kern="1200" cap="none" spc="0" normalizeH="0" baseline="0" noProof="0" dirty="0">
                <a:ln>
                  <a:noFill/>
                </a:ln>
                <a:solidFill>
                  <a:srgbClr val="144650"/>
                </a:solidFill>
                <a:effectLst/>
                <a:uLnTx/>
                <a:uFillTx/>
                <a:latin typeface="Constantia"/>
                <a:ea typeface="+mj-ea"/>
                <a:cs typeface="+mj-cs"/>
              </a:rPr>
            </a:br>
            <a:r>
              <a:rPr kumimoji="0" lang="en-US" sz="3600" b="1" i="0" u="none" strike="noStrike" kern="1200" cap="none" spc="0" normalizeH="0" baseline="0" noProof="0" dirty="0">
                <a:ln>
                  <a:noFill/>
                </a:ln>
                <a:solidFill>
                  <a:srgbClr val="144650"/>
                </a:solidFill>
                <a:effectLst/>
                <a:uLnTx/>
                <a:uFillTx/>
                <a:latin typeface="Constantia"/>
                <a:ea typeface="+mj-ea"/>
                <a:cs typeface="+mj-cs"/>
              </a:rPr>
              <a:t>National Park </a:t>
            </a:r>
            <a:br>
              <a:rPr kumimoji="0" lang="en-US" sz="2800" b="1" i="0" u="none" strike="noStrike" kern="1200" cap="none" spc="0" normalizeH="0" baseline="0" noProof="0" dirty="0">
                <a:ln>
                  <a:noFill/>
                </a:ln>
                <a:solidFill>
                  <a:srgbClr val="144650"/>
                </a:solidFill>
                <a:effectLst/>
                <a:uLnTx/>
                <a:uFillTx/>
                <a:latin typeface="Constantia"/>
                <a:ea typeface="+mj-ea"/>
                <a:cs typeface="+mj-cs"/>
              </a:rPr>
            </a:br>
            <a:endParaRPr kumimoji="0" lang="en-US" sz="2800" b="1" i="0" u="none" strike="noStrike" kern="1200" cap="none" spc="0" normalizeH="0" baseline="0" noProof="0" dirty="0">
              <a:ln>
                <a:noFill/>
              </a:ln>
              <a:solidFill>
                <a:srgbClr val="144650"/>
              </a:solidFill>
              <a:effectLst/>
              <a:uLnTx/>
              <a:uFillTx/>
              <a:latin typeface="Constantia"/>
              <a:ea typeface="+mj-ea"/>
              <a:cs typeface="+mj-cs"/>
            </a:endParaRPr>
          </a:p>
          <a:p>
            <a:pPr>
              <a:lnSpc>
                <a:spcPct val="150000"/>
              </a:lnSpc>
            </a:pPr>
            <a:r>
              <a:rPr lang="en-US" sz="1400" b="1" dirty="0">
                <a:solidFill>
                  <a:srgbClr val="144650"/>
                </a:solidFill>
                <a:latin typeface="Constantia"/>
                <a:ea typeface="+mj-ea"/>
                <a:cs typeface="+mj-cs"/>
              </a:rPr>
              <a:t>Established in 2011</a:t>
            </a:r>
          </a:p>
          <a:p>
            <a:pPr>
              <a:lnSpc>
                <a:spcPct val="150000"/>
              </a:lnSpc>
            </a:pPr>
            <a:r>
              <a:rPr lang="en-US" sz="1400" b="1" dirty="0">
                <a:solidFill>
                  <a:srgbClr val="144650"/>
                </a:solidFill>
                <a:latin typeface="Constantia"/>
                <a:ea typeface="+mj-ea"/>
                <a:cs typeface="+mj-cs"/>
              </a:rPr>
              <a:t>70,000 ha of protected forest</a:t>
            </a:r>
          </a:p>
          <a:p>
            <a:pPr>
              <a:lnSpc>
                <a:spcPct val="150000"/>
              </a:lnSpc>
            </a:pPr>
            <a:endParaRPr lang="en-US" sz="1400" b="1" dirty="0">
              <a:solidFill>
                <a:srgbClr val="144650"/>
              </a:solidFill>
              <a:latin typeface="Constantia"/>
              <a:ea typeface="+mj-ea"/>
              <a:cs typeface="+mj-cs"/>
            </a:endParaRPr>
          </a:p>
          <a:p>
            <a:pPr>
              <a:lnSpc>
                <a:spcPct val="150000"/>
              </a:lnSpc>
            </a:pPr>
            <a:r>
              <a:rPr lang="en-US" sz="1400" b="1" dirty="0">
                <a:solidFill>
                  <a:srgbClr val="144650"/>
                </a:solidFill>
                <a:latin typeface="Constantia"/>
                <a:ea typeface="+mj-ea"/>
                <a:cs typeface="+mj-cs"/>
              </a:rPr>
              <a:t>4km ”Leakage Belt” </a:t>
            </a:r>
          </a:p>
          <a:p>
            <a:pPr>
              <a:lnSpc>
                <a:spcPct val="150000"/>
              </a:lnSpc>
            </a:pPr>
            <a:r>
              <a:rPr kumimoji="0" lang="en-US" sz="1400" b="1" i="0" u="none" strike="noStrike" kern="1200" cap="none" spc="0" normalizeH="0" baseline="0" noProof="0" dirty="0">
                <a:ln>
                  <a:noFill/>
                </a:ln>
                <a:solidFill>
                  <a:srgbClr val="144650"/>
                </a:solidFill>
                <a:effectLst/>
                <a:uLnTx/>
                <a:uFillTx/>
                <a:latin typeface="Constantia"/>
                <a:ea typeface="+mj-ea"/>
                <a:cs typeface="+mj-cs"/>
              </a:rPr>
              <a:t>7 Gola Chiefdoms</a:t>
            </a:r>
          </a:p>
          <a:p>
            <a:pPr>
              <a:lnSpc>
                <a:spcPct val="150000"/>
              </a:lnSpc>
            </a:pPr>
            <a:r>
              <a:rPr lang="en-US" sz="1400" b="1" dirty="0">
                <a:solidFill>
                  <a:srgbClr val="144650"/>
                </a:solidFill>
                <a:latin typeface="Constantia"/>
                <a:ea typeface="+mj-ea"/>
                <a:cs typeface="+mj-cs"/>
              </a:rPr>
              <a:t>122 Forest Edge Communities</a:t>
            </a:r>
          </a:p>
          <a:p>
            <a:pPr>
              <a:lnSpc>
                <a:spcPct val="150000"/>
              </a:lnSpc>
            </a:pPr>
            <a:r>
              <a:rPr lang="en-US" sz="1400" b="1" dirty="0">
                <a:solidFill>
                  <a:srgbClr val="144650"/>
                </a:solidFill>
                <a:latin typeface="Constantia"/>
                <a:ea typeface="+mj-ea"/>
                <a:cs typeface="+mj-cs"/>
              </a:rPr>
              <a:t>480+ Offsite Communities</a:t>
            </a:r>
            <a:endParaRPr lang="en-US" sz="1400" dirty="0"/>
          </a:p>
        </p:txBody>
      </p:sp>
    </p:spTree>
    <p:extLst>
      <p:ext uri="{BB962C8B-B14F-4D97-AF65-F5344CB8AC3E}">
        <p14:creationId xmlns:p14="http://schemas.microsoft.com/office/powerpoint/2010/main" val="1843193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FF2B93-275B-52E0-4160-ECACF20F5BBB}"/>
              </a:ext>
            </a:extLst>
          </p:cNvPr>
          <p:cNvSpPr/>
          <p:nvPr/>
        </p:nvSpPr>
        <p:spPr>
          <a:xfrm>
            <a:off x="10546883" y="233741"/>
            <a:ext cx="1412035" cy="1290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 name="Footer Placeholder 1">
            <a:extLst>
              <a:ext uri="{FF2B5EF4-FFF2-40B4-BE49-F238E27FC236}">
                <a16:creationId xmlns:a16="http://schemas.microsoft.com/office/drawing/2014/main" id="{6557FC4B-ACA8-7054-FC57-CDBD0929890A}"/>
              </a:ext>
            </a:extLst>
          </p:cNvPr>
          <p:cNvSpPr>
            <a:spLocks noGrp="1"/>
          </p:cNvSpPr>
          <p:nvPr>
            <p:ph type="ftr" sz="quarter" idx="10"/>
          </p:nvPr>
        </p:nvSpPr>
        <p:spPr/>
        <p:txBody>
          <a:bodyPr/>
          <a:lstStyle/>
          <a:p>
            <a:r>
              <a:rPr lang="en-GB"/>
              <a:t>The Greater Gola Landscape - Future for Forests, People, and Biodiversity</a:t>
            </a:r>
          </a:p>
        </p:txBody>
      </p:sp>
      <p:sp>
        <p:nvSpPr>
          <p:cNvPr id="3" name="Slide Number Placeholder 2">
            <a:extLst>
              <a:ext uri="{FF2B5EF4-FFF2-40B4-BE49-F238E27FC236}">
                <a16:creationId xmlns:a16="http://schemas.microsoft.com/office/drawing/2014/main" id="{00DA74EB-F597-649C-A9E6-8B299FDBFF1D}"/>
              </a:ext>
            </a:extLst>
          </p:cNvPr>
          <p:cNvSpPr>
            <a:spLocks noGrp="1"/>
          </p:cNvSpPr>
          <p:nvPr>
            <p:ph type="sldNum" sz="quarter" idx="11"/>
          </p:nvPr>
        </p:nvSpPr>
        <p:spPr/>
        <p:txBody>
          <a:bodyPr/>
          <a:lstStyle/>
          <a:p>
            <a:fld id="{6139BFAE-67AB-46BF-8C52-659FB5DFC59A}" type="slidenum">
              <a:rPr lang="en-GB" smtClean="0"/>
              <a:pPr/>
              <a:t>5</a:t>
            </a:fld>
            <a:endParaRPr lang="en-GB"/>
          </a:p>
        </p:txBody>
      </p:sp>
      <p:sp>
        <p:nvSpPr>
          <p:cNvPr id="6" name="Title 5">
            <a:extLst>
              <a:ext uri="{FF2B5EF4-FFF2-40B4-BE49-F238E27FC236}">
                <a16:creationId xmlns:a16="http://schemas.microsoft.com/office/drawing/2014/main" id="{433446A3-A967-6CB4-2D13-83EF9AF5F60D}"/>
              </a:ext>
            </a:extLst>
          </p:cNvPr>
          <p:cNvSpPr>
            <a:spLocks noGrp="1"/>
          </p:cNvSpPr>
          <p:nvPr>
            <p:ph type="title"/>
          </p:nvPr>
        </p:nvSpPr>
        <p:spPr/>
        <p:txBody>
          <a:bodyPr/>
          <a:lstStyle/>
          <a:p>
            <a:r>
              <a:rPr lang="en-US" dirty="0"/>
              <a:t>Gola REDD+ Project</a:t>
            </a:r>
          </a:p>
        </p:txBody>
      </p:sp>
      <p:graphicFrame>
        <p:nvGraphicFramePr>
          <p:cNvPr id="4" name="Table 3">
            <a:extLst>
              <a:ext uri="{FF2B5EF4-FFF2-40B4-BE49-F238E27FC236}">
                <a16:creationId xmlns:a16="http://schemas.microsoft.com/office/drawing/2014/main" id="{121B97E0-F2A1-9624-9772-5006BE8245D0}"/>
              </a:ext>
            </a:extLst>
          </p:cNvPr>
          <p:cNvGraphicFramePr>
            <a:graphicFrameLocks noGrp="1"/>
          </p:cNvGraphicFramePr>
          <p:nvPr>
            <p:extLst>
              <p:ext uri="{D42A27DB-BD31-4B8C-83A1-F6EECF244321}">
                <p14:modId xmlns:p14="http://schemas.microsoft.com/office/powerpoint/2010/main" val="1493294410"/>
              </p:ext>
            </p:extLst>
          </p:nvPr>
        </p:nvGraphicFramePr>
        <p:xfrm>
          <a:off x="898524" y="1159145"/>
          <a:ext cx="9740693" cy="5133611"/>
        </p:xfrm>
        <a:graphic>
          <a:graphicData uri="http://schemas.openxmlformats.org/drawingml/2006/table">
            <a:tbl>
              <a:tblPr>
                <a:tableStyleId>{F5AB1C69-6EDB-4FF4-983F-18BD219EF322}</a:tableStyleId>
              </a:tblPr>
              <a:tblGrid>
                <a:gridCol w="1897373">
                  <a:extLst>
                    <a:ext uri="{9D8B030D-6E8A-4147-A177-3AD203B41FA5}">
                      <a16:colId xmlns:a16="http://schemas.microsoft.com/office/drawing/2014/main" val="3277750404"/>
                    </a:ext>
                  </a:extLst>
                </a:gridCol>
                <a:gridCol w="7843320">
                  <a:extLst>
                    <a:ext uri="{9D8B030D-6E8A-4147-A177-3AD203B41FA5}">
                      <a16:colId xmlns:a16="http://schemas.microsoft.com/office/drawing/2014/main" val="1902199250"/>
                    </a:ext>
                  </a:extLst>
                </a:gridCol>
              </a:tblGrid>
              <a:tr h="210108">
                <a:tc>
                  <a:txBody>
                    <a:bodyPr/>
                    <a:lstStyle/>
                    <a:p>
                      <a:pPr algn="ctr">
                        <a:lnSpc>
                          <a:spcPct val="115000"/>
                        </a:lnSpc>
                        <a:spcAft>
                          <a:spcPts val="1000"/>
                        </a:spcAft>
                      </a:pPr>
                      <a:r>
                        <a:rPr lang="en-GB" sz="1200" b="1" dirty="0">
                          <a:solidFill>
                            <a:schemeClr val="tx2"/>
                          </a:solidFill>
                          <a:effectLst/>
                        </a:rPr>
                        <a:t>Date</a:t>
                      </a:r>
                      <a:endParaRPr lang="en-GB" sz="1200" b="1" dirty="0">
                        <a:solidFill>
                          <a:schemeClr val="tx2"/>
                        </a:solidFill>
                        <a:effectLst/>
                        <a:latin typeface="Calibri" panose="020F0502020204030204" pitchFamily="34" charset="0"/>
                        <a:ea typeface="Calibri" panose="020F0502020204030204" pitchFamily="34" charset="0"/>
                      </a:endParaRPr>
                    </a:p>
                  </a:txBody>
                  <a:tcPr marL="36597" marR="36597" marT="0" marB="0"/>
                </a:tc>
                <a:tc>
                  <a:txBody>
                    <a:bodyPr/>
                    <a:lstStyle/>
                    <a:p>
                      <a:pPr algn="ctr">
                        <a:lnSpc>
                          <a:spcPct val="115000"/>
                        </a:lnSpc>
                        <a:spcBef>
                          <a:spcPts val="100"/>
                        </a:spcBef>
                        <a:spcAft>
                          <a:spcPts val="100"/>
                        </a:spcAft>
                      </a:pPr>
                      <a:r>
                        <a:rPr lang="en-GB" sz="1200" b="1" dirty="0">
                          <a:solidFill>
                            <a:schemeClr val="tx2"/>
                          </a:solidFill>
                          <a:effectLst/>
                        </a:rPr>
                        <a:t>Milestones</a:t>
                      </a:r>
                      <a:endParaRPr lang="en-GB" sz="1200" b="1" dirty="0">
                        <a:solidFill>
                          <a:schemeClr val="tx2"/>
                        </a:solidFill>
                        <a:effectLst/>
                        <a:latin typeface="Calibri" panose="020F0502020204030204" pitchFamily="34" charset="0"/>
                        <a:ea typeface="Calibri" panose="020F0502020204030204" pitchFamily="34" charset="0"/>
                      </a:endParaRPr>
                    </a:p>
                  </a:txBody>
                  <a:tcPr marL="36597" marR="36597" marT="0" marB="0"/>
                </a:tc>
                <a:extLst>
                  <a:ext uri="{0D108BD9-81ED-4DB2-BD59-A6C34878D82A}">
                    <a16:rowId xmlns:a16="http://schemas.microsoft.com/office/drawing/2014/main" val="4232799405"/>
                  </a:ext>
                </a:extLst>
              </a:tr>
              <a:tr h="656612">
                <a:tc>
                  <a:txBody>
                    <a:bodyPr/>
                    <a:lstStyle/>
                    <a:p>
                      <a:pPr algn="r">
                        <a:lnSpc>
                          <a:spcPct val="115000"/>
                        </a:lnSpc>
                        <a:spcBef>
                          <a:spcPts val="100"/>
                        </a:spcBef>
                        <a:spcAft>
                          <a:spcPts val="100"/>
                        </a:spcAft>
                      </a:pPr>
                      <a:r>
                        <a:rPr lang="en-GB" sz="1200" b="1" dirty="0">
                          <a:solidFill>
                            <a:schemeClr val="tx2"/>
                          </a:solidFill>
                          <a:effectLst/>
                        </a:rPr>
                        <a:t>2002</a:t>
                      </a:r>
                      <a:endParaRPr lang="en-GB" sz="1200" b="1" dirty="0">
                        <a:solidFill>
                          <a:schemeClr val="tx2"/>
                        </a:solidFill>
                        <a:effectLst/>
                        <a:latin typeface="Calibri" panose="020F0502020204030204" pitchFamily="34" charset="0"/>
                        <a:ea typeface="Calibri" panose="020F0502020204030204" pitchFamily="34" charset="0"/>
                      </a:endParaRPr>
                    </a:p>
                  </a:txBody>
                  <a:tcPr marL="36597" marR="36597" marT="0" marB="0"/>
                </a:tc>
                <a:tc>
                  <a:txBody>
                    <a:bodyPr/>
                    <a:lstStyle/>
                    <a:p>
                      <a:pPr marL="72000">
                        <a:lnSpc>
                          <a:spcPct val="115000"/>
                        </a:lnSpc>
                        <a:spcBef>
                          <a:spcPts val="100"/>
                        </a:spcBef>
                        <a:spcAft>
                          <a:spcPts val="100"/>
                        </a:spcAft>
                      </a:pPr>
                      <a:r>
                        <a:rPr lang="en-GB" sz="1200" dirty="0">
                          <a:solidFill>
                            <a:schemeClr val="tx2"/>
                          </a:solidFill>
                          <a:effectLst/>
                        </a:rPr>
                        <a:t>Gola Conservation Concession Framework officially established to develop a multi-stakeholder approach to the conservation and management of the Gola Forest Reserves.</a:t>
                      </a:r>
                      <a:endParaRPr lang="en-GB" sz="1200" dirty="0">
                        <a:solidFill>
                          <a:schemeClr val="tx2"/>
                        </a:solidFill>
                        <a:effectLst/>
                        <a:latin typeface="Calibri" panose="020F0502020204030204" pitchFamily="34" charset="0"/>
                        <a:ea typeface="Calibri" panose="020F0502020204030204" pitchFamily="34" charset="0"/>
                      </a:endParaRPr>
                    </a:p>
                  </a:txBody>
                  <a:tcPr marL="36597" marR="36597" marT="0" marB="0"/>
                </a:tc>
                <a:extLst>
                  <a:ext uri="{0D108BD9-81ED-4DB2-BD59-A6C34878D82A}">
                    <a16:rowId xmlns:a16="http://schemas.microsoft.com/office/drawing/2014/main" val="37630559"/>
                  </a:ext>
                </a:extLst>
              </a:tr>
              <a:tr h="433360">
                <a:tc>
                  <a:txBody>
                    <a:bodyPr/>
                    <a:lstStyle/>
                    <a:p>
                      <a:pPr algn="r">
                        <a:lnSpc>
                          <a:spcPct val="115000"/>
                        </a:lnSpc>
                        <a:spcAft>
                          <a:spcPts val="1000"/>
                        </a:spcAft>
                      </a:pPr>
                      <a:r>
                        <a:rPr lang="en-GB" sz="1200" b="1" dirty="0">
                          <a:solidFill>
                            <a:schemeClr val="tx2"/>
                          </a:solidFill>
                          <a:effectLst/>
                        </a:rPr>
                        <a:t>2006</a:t>
                      </a:r>
                      <a:endParaRPr lang="en-GB" sz="1200" b="1" dirty="0">
                        <a:solidFill>
                          <a:schemeClr val="tx2"/>
                        </a:solidFill>
                        <a:effectLst/>
                        <a:latin typeface="Calibri" panose="020F0502020204030204" pitchFamily="34" charset="0"/>
                        <a:ea typeface="Calibri" panose="020F0502020204030204" pitchFamily="34" charset="0"/>
                      </a:endParaRPr>
                    </a:p>
                  </a:txBody>
                  <a:tcPr marL="36597" marR="36597" marT="0" marB="0"/>
                </a:tc>
                <a:tc>
                  <a:txBody>
                    <a:bodyPr/>
                    <a:lstStyle/>
                    <a:p>
                      <a:pPr marL="72000">
                        <a:lnSpc>
                          <a:spcPct val="115000"/>
                        </a:lnSpc>
                        <a:spcBef>
                          <a:spcPts val="100"/>
                        </a:spcBef>
                        <a:spcAft>
                          <a:spcPts val="100"/>
                        </a:spcAft>
                      </a:pPr>
                      <a:r>
                        <a:rPr lang="en-GB" sz="1200" dirty="0">
                          <a:solidFill>
                            <a:schemeClr val="tx2"/>
                          </a:solidFill>
                          <a:effectLst/>
                        </a:rPr>
                        <a:t>Scoping study carried out to investigate long term financing strategies for protected areas in Sierra Leone concludes that REDD financing has potential</a:t>
                      </a:r>
                      <a:endParaRPr lang="en-GB" sz="1200" dirty="0">
                        <a:solidFill>
                          <a:schemeClr val="tx2"/>
                        </a:solidFill>
                        <a:effectLst/>
                        <a:latin typeface="Calibri" panose="020F0502020204030204" pitchFamily="34" charset="0"/>
                        <a:ea typeface="Calibri" panose="020F0502020204030204" pitchFamily="34" charset="0"/>
                      </a:endParaRPr>
                    </a:p>
                  </a:txBody>
                  <a:tcPr marL="36597" marR="36597" marT="0" marB="0"/>
                </a:tc>
                <a:extLst>
                  <a:ext uri="{0D108BD9-81ED-4DB2-BD59-A6C34878D82A}">
                    <a16:rowId xmlns:a16="http://schemas.microsoft.com/office/drawing/2014/main" val="3936052730"/>
                  </a:ext>
                </a:extLst>
              </a:tr>
              <a:tr h="683575">
                <a:tc>
                  <a:txBody>
                    <a:bodyPr/>
                    <a:lstStyle/>
                    <a:p>
                      <a:pPr algn="r">
                        <a:lnSpc>
                          <a:spcPct val="115000"/>
                        </a:lnSpc>
                        <a:spcBef>
                          <a:spcPts val="100"/>
                        </a:spcBef>
                        <a:spcAft>
                          <a:spcPts val="100"/>
                        </a:spcAft>
                      </a:pPr>
                      <a:r>
                        <a:rPr lang="en-GB" sz="1200" b="1" dirty="0">
                          <a:solidFill>
                            <a:schemeClr val="tx2"/>
                          </a:solidFill>
                          <a:effectLst/>
                        </a:rPr>
                        <a:t>2007</a:t>
                      </a:r>
                      <a:endParaRPr lang="en-GB" sz="1200" b="1" dirty="0">
                        <a:solidFill>
                          <a:schemeClr val="tx2"/>
                        </a:solidFill>
                        <a:effectLst/>
                        <a:latin typeface="Calibri" panose="020F0502020204030204" pitchFamily="34" charset="0"/>
                        <a:ea typeface="Calibri" panose="020F0502020204030204" pitchFamily="34" charset="0"/>
                      </a:endParaRPr>
                    </a:p>
                  </a:txBody>
                  <a:tcPr marL="36597" marR="36597" marT="0" marB="0"/>
                </a:tc>
                <a:tc>
                  <a:txBody>
                    <a:bodyPr/>
                    <a:lstStyle/>
                    <a:p>
                      <a:pPr marL="72000">
                        <a:lnSpc>
                          <a:spcPct val="115000"/>
                        </a:lnSpc>
                        <a:spcBef>
                          <a:spcPts val="100"/>
                        </a:spcBef>
                        <a:spcAft>
                          <a:spcPts val="100"/>
                        </a:spcAft>
                      </a:pPr>
                      <a:r>
                        <a:rPr lang="en-GB" sz="1200" dirty="0">
                          <a:solidFill>
                            <a:schemeClr val="tx2"/>
                          </a:solidFill>
                          <a:effectLst/>
                        </a:rPr>
                        <a:t>Cooperation and Benefit Sharing Agreement between the local communities and partners (National Commission on the Environment and Forestry – </a:t>
                      </a:r>
                      <a:r>
                        <a:rPr lang="en-GB" sz="1200" dirty="0" err="1">
                          <a:solidFill>
                            <a:schemeClr val="tx2"/>
                          </a:solidFill>
                          <a:effectLst/>
                        </a:rPr>
                        <a:t>NaCEF</a:t>
                      </a:r>
                      <a:r>
                        <a:rPr lang="en-GB" sz="1200" dirty="0">
                          <a:solidFill>
                            <a:schemeClr val="tx2"/>
                          </a:solidFill>
                          <a:effectLst/>
                        </a:rPr>
                        <a:t>, RSPB, CSSL and the seven Chiefdoms) signed</a:t>
                      </a:r>
                      <a:endParaRPr lang="en-GB" sz="1200" dirty="0">
                        <a:solidFill>
                          <a:schemeClr val="tx2"/>
                        </a:solidFill>
                        <a:effectLst/>
                        <a:latin typeface="Calibri" panose="020F0502020204030204" pitchFamily="34" charset="0"/>
                        <a:ea typeface="Calibri" panose="020F0502020204030204" pitchFamily="34" charset="0"/>
                      </a:endParaRPr>
                    </a:p>
                  </a:txBody>
                  <a:tcPr marL="36597" marR="36597" marT="0" marB="0"/>
                </a:tc>
                <a:extLst>
                  <a:ext uri="{0D108BD9-81ED-4DB2-BD59-A6C34878D82A}">
                    <a16:rowId xmlns:a16="http://schemas.microsoft.com/office/drawing/2014/main" val="2336699414"/>
                  </a:ext>
                </a:extLst>
              </a:tr>
              <a:tr h="433360">
                <a:tc>
                  <a:txBody>
                    <a:bodyPr/>
                    <a:lstStyle/>
                    <a:p>
                      <a:pPr algn="r">
                        <a:lnSpc>
                          <a:spcPct val="115000"/>
                        </a:lnSpc>
                        <a:spcBef>
                          <a:spcPts val="100"/>
                        </a:spcBef>
                        <a:spcAft>
                          <a:spcPts val="100"/>
                        </a:spcAft>
                      </a:pPr>
                      <a:r>
                        <a:rPr lang="en-GB" sz="1200" b="1" dirty="0">
                          <a:solidFill>
                            <a:schemeClr val="tx2"/>
                          </a:solidFill>
                          <a:effectLst/>
                        </a:rPr>
                        <a:t>2008</a:t>
                      </a:r>
                      <a:endParaRPr lang="en-GB" sz="1200" b="1" dirty="0">
                        <a:solidFill>
                          <a:schemeClr val="tx2"/>
                        </a:solidFill>
                        <a:effectLst/>
                        <a:latin typeface="Calibri" panose="020F0502020204030204" pitchFamily="34" charset="0"/>
                        <a:ea typeface="Calibri" panose="020F0502020204030204" pitchFamily="34" charset="0"/>
                      </a:endParaRPr>
                    </a:p>
                  </a:txBody>
                  <a:tcPr marL="36597" marR="36597" marT="0" marB="0"/>
                </a:tc>
                <a:tc>
                  <a:txBody>
                    <a:bodyPr/>
                    <a:lstStyle/>
                    <a:p>
                      <a:pPr marL="72000">
                        <a:lnSpc>
                          <a:spcPct val="115000"/>
                        </a:lnSpc>
                        <a:spcBef>
                          <a:spcPts val="100"/>
                        </a:spcBef>
                        <a:spcAft>
                          <a:spcPts val="100"/>
                        </a:spcAft>
                      </a:pPr>
                      <a:r>
                        <a:rPr lang="en-GB" sz="1200" dirty="0">
                          <a:solidFill>
                            <a:schemeClr val="tx2"/>
                          </a:solidFill>
                          <a:effectLst/>
                        </a:rPr>
                        <a:t>First REDD feasibility study carried out for Gola forests by Eco-securities concludes that REDD could create sustainable funding for the management of Gola Rainforest.</a:t>
                      </a:r>
                      <a:endParaRPr lang="en-GB" sz="1200" dirty="0">
                        <a:solidFill>
                          <a:schemeClr val="tx2"/>
                        </a:solidFill>
                        <a:effectLst/>
                        <a:latin typeface="Calibri" panose="020F0502020204030204" pitchFamily="34" charset="0"/>
                        <a:ea typeface="Calibri" panose="020F0502020204030204" pitchFamily="34" charset="0"/>
                      </a:endParaRPr>
                    </a:p>
                  </a:txBody>
                  <a:tcPr marL="36597" marR="36597" marT="0" marB="0"/>
                </a:tc>
                <a:extLst>
                  <a:ext uri="{0D108BD9-81ED-4DB2-BD59-A6C34878D82A}">
                    <a16:rowId xmlns:a16="http://schemas.microsoft.com/office/drawing/2014/main" val="1474596035"/>
                  </a:ext>
                </a:extLst>
              </a:tr>
              <a:tr h="210108">
                <a:tc>
                  <a:txBody>
                    <a:bodyPr/>
                    <a:lstStyle/>
                    <a:p>
                      <a:pPr algn="r">
                        <a:lnSpc>
                          <a:spcPct val="115000"/>
                        </a:lnSpc>
                        <a:spcBef>
                          <a:spcPts val="100"/>
                        </a:spcBef>
                        <a:spcAft>
                          <a:spcPts val="100"/>
                        </a:spcAft>
                      </a:pPr>
                      <a:r>
                        <a:rPr lang="en-GB" sz="1200" b="1" dirty="0">
                          <a:solidFill>
                            <a:schemeClr val="tx2"/>
                          </a:solidFill>
                          <a:effectLst/>
                        </a:rPr>
                        <a:t>2009</a:t>
                      </a:r>
                      <a:endParaRPr lang="en-GB" sz="1200" b="1" dirty="0">
                        <a:solidFill>
                          <a:schemeClr val="tx2"/>
                        </a:solidFill>
                        <a:effectLst/>
                        <a:latin typeface="Calibri" panose="020F0502020204030204" pitchFamily="34" charset="0"/>
                        <a:ea typeface="Calibri" panose="020F0502020204030204" pitchFamily="34" charset="0"/>
                      </a:endParaRPr>
                    </a:p>
                  </a:txBody>
                  <a:tcPr marL="36597" marR="36597" marT="0" marB="0"/>
                </a:tc>
                <a:tc>
                  <a:txBody>
                    <a:bodyPr/>
                    <a:lstStyle/>
                    <a:p>
                      <a:pPr marL="72000">
                        <a:lnSpc>
                          <a:spcPct val="115000"/>
                        </a:lnSpc>
                        <a:spcBef>
                          <a:spcPts val="100"/>
                        </a:spcBef>
                        <a:spcAft>
                          <a:spcPts val="100"/>
                        </a:spcAft>
                      </a:pPr>
                      <a:r>
                        <a:rPr lang="en-GB" sz="1200">
                          <a:solidFill>
                            <a:schemeClr val="tx2"/>
                          </a:solidFill>
                          <a:effectLst/>
                        </a:rPr>
                        <a:t>First comprehensive management plan finalised (2007-2012)</a:t>
                      </a:r>
                      <a:endParaRPr lang="en-GB" sz="1200">
                        <a:solidFill>
                          <a:schemeClr val="tx2"/>
                        </a:solidFill>
                        <a:effectLst/>
                        <a:latin typeface="Calibri" panose="020F0502020204030204" pitchFamily="34" charset="0"/>
                        <a:ea typeface="Calibri" panose="020F0502020204030204" pitchFamily="34" charset="0"/>
                      </a:endParaRPr>
                    </a:p>
                  </a:txBody>
                  <a:tcPr marL="36597" marR="36597" marT="0" marB="0"/>
                </a:tc>
                <a:extLst>
                  <a:ext uri="{0D108BD9-81ED-4DB2-BD59-A6C34878D82A}">
                    <a16:rowId xmlns:a16="http://schemas.microsoft.com/office/drawing/2014/main" val="589490950"/>
                  </a:ext>
                </a:extLst>
              </a:tr>
              <a:tr h="210108">
                <a:tc>
                  <a:txBody>
                    <a:bodyPr/>
                    <a:lstStyle/>
                    <a:p>
                      <a:pPr algn="r">
                        <a:lnSpc>
                          <a:spcPct val="115000"/>
                        </a:lnSpc>
                        <a:spcBef>
                          <a:spcPts val="100"/>
                        </a:spcBef>
                        <a:spcAft>
                          <a:spcPts val="100"/>
                        </a:spcAft>
                      </a:pPr>
                      <a:r>
                        <a:rPr lang="en-GB" sz="1200" b="1" dirty="0">
                          <a:solidFill>
                            <a:schemeClr val="tx2"/>
                          </a:solidFill>
                          <a:effectLst/>
                        </a:rPr>
                        <a:t>2010</a:t>
                      </a:r>
                      <a:endParaRPr lang="en-GB" sz="1200" b="1" dirty="0">
                        <a:solidFill>
                          <a:schemeClr val="tx2"/>
                        </a:solidFill>
                        <a:effectLst/>
                        <a:latin typeface="Calibri" panose="020F0502020204030204" pitchFamily="34" charset="0"/>
                        <a:ea typeface="Calibri" panose="020F0502020204030204" pitchFamily="34" charset="0"/>
                      </a:endParaRPr>
                    </a:p>
                  </a:txBody>
                  <a:tcPr marL="36597" marR="36597" marT="0" marB="0"/>
                </a:tc>
                <a:tc>
                  <a:txBody>
                    <a:bodyPr/>
                    <a:lstStyle/>
                    <a:p>
                      <a:pPr marL="72000">
                        <a:lnSpc>
                          <a:spcPct val="115000"/>
                        </a:lnSpc>
                        <a:spcBef>
                          <a:spcPts val="100"/>
                        </a:spcBef>
                        <a:spcAft>
                          <a:spcPts val="100"/>
                        </a:spcAft>
                      </a:pPr>
                      <a:r>
                        <a:rPr lang="en-GB" sz="1200" dirty="0">
                          <a:solidFill>
                            <a:schemeClr val="tx2"/>
                          </a:solidFill>
                          <a:effectLst/>
                        </a:rPr>
                        <a:t>Gola Rainforest National Park declared on 25 November 2010 </a:t>
                      </a:r>
                      <a:endParaRPr lang="en-GB" sz="1200" dirty="0">
                        <a:solidFill>
                          <a:schemeClr val="tx2"/>
                        </a:solidFill>
                        <a:effectLst/>
                        <a:latin typeface="Calibri" panose="020F0502020204030204" pitchFamily="34" charset="0"/>
                        <a:ea typeface="Calibri" panose="020F0502020204030204" pitchFamily="34" charset="0"/>
                      </a:endParaRPr>
                    </a:p>
                  </a:txBody>
                  <a:tcPr marL="36597" marR="36597" marT="0" marB="0"/>
                </a:tc>
                <a:extLst>
                  <a:ext uri="{0D108BD9-81ED-4DB2-BD59-A6C34878D82A}">
                    <a16:rowId xmlns:a16="http://schemas.microsoft.com/office/drawing/2014/main" val="3168156383"/>
                  </a:ext>
                </a:extLst>
              </a:tr>
              <a:tr h="242513">
                <a:tc>
                  <a:txBody>
                    <a:bodyPr/>
                    <a:lstStyle/>
                    <a:p>
                      <a:pPr algn="r">
                        <a:lnSpc>
                          <a:spcPct val="115000"/>
                        </a:lnSpc>
                        <a:spcBef>
                          <a:spcPts val="100"/>
                        </a:spcBef>
                        <a:spcAft>
                          <a:spcPts val="100"/>
                        </a:spcAft>
                      </a:pPr>
                      <a:r>
                        <a:rPr lang="en-GB" sz="1200" b="1" dirty="0">
                          <a:solidFill>
                            <a:schemeClr val="tx2"/>
                          </a:solidFill>
                          <a:effectLst/>
                        </a:rPr>
                        <a:t>2011</a:t>
                      </a:r>
                      <a:endParaRPr lang="en-GB" sz="1200" b="1" dirty="0">
                        <a:solidFill>
                          <a:schemeClr val="tx2"/>
                        </a:solidFill>
                        <a:effectLst/>
                        <a:latin typeface="Calibri" panose="020F0502020204030204" pitchFamily="34" charset="0"/>
                        <a:ea typeface="Calibri" panose="020F0502020204030204" pitchFamily="34" charset="0"/>
                      </a:endParaRPr>
                    </a:p>
                  </a:txBody>
                  <a:tcPr marL="36597" marR="36597" marT="0" marB="0"/>
                </a:tc>
                <a:tc>
                  <a:txBody>
                    <a:bodyPr/>
                    <a:lstStyle/>
                    <a:p>
                      <a:pPr marL="72000">
                        <a:lnSpc>
                          <a:spcPct val="115000"/>
                        </a:lnSpc>
                        <a:spcBef>
                          <a:spcPts val="100"/>
                        </a:spcBef>
                        <a:spcAft>
                          <a:spcPts val="100"/>
                        </a:spcAft>
                      </a:pPr>
                      <a:r>
                        <a:rPr lang="en-GB" sz="1200">
                          <a:solidFill>
                            <a:schemeClr val="tx2"/>
                          </a:solidFill>
                          <a:effectLst/>
                        </a:rPr>
                        <a:t>Second REDD feasibility study and preparations begin to develop a REDD project</a:t>
                      </a:r>
                      <a:endParaRPr lang="en-GB" sz="1200">
                        <a:solidFill>
                          <a:schemeClr val="tx2"/>
                        </a:solidFill>
                        <a:effectLst/>
                        <a:latin typeface="Calibri" panose="020F0502020204030204" pitchFamily="34" charset="0"/>
                        <a:ea typeface="Calibri" panose="020F0502020204030204" pitchFamily="34" charset="0"/>
                      </a:endParaRPr>
                    </a:p>
                  </a:txBody>
                  <a:tcPr marL="36597" marR="36597" marT="0" marB="0"/>
                </a:tc>
                <a:extLst>
                  <a:ext uri="{0D108BD9-81ED-4DB2-BD59-A6C34878D82A}">
                    <a16:rowId xmlns:a16="http://schemas.microsoft.com/office/drawing/2014/main" val="278817300"/>
                  </a:ext>
                </a:extLst>
              </a:tr>
              <a:tr h="210108">
                <a:tc>
                  <a:txBody>
                    <a:bodyPr/>
                    <a:lstStyle/>
                    <a:p>
                      <a:pPr algn="r">
                        <a:lnSpc>
                          <a:spcPct val="115000"/>
                        </a:lnSpc>
                        <a:spcBef>
                          <a:spcPts val="100"/>
                        </a:spcBef>
                        <a:spcAft>
                          <a:spcPts val="100"/>
                        </a:spcAft>
                      </a:pPr>
                      <a:r>
                        <a:rPr lang="en-GB" sz="1200" b="1" dirty="0">
                          <a:solidFill>
                            <a:schemeClr val="tx2"/>
                          </a:solidFill>
                          <a:effectLst/>
                        </a:rPr>
                        <a:t>2012</a:t>
                      </a:r>
                      <a:endParaRPr lang="en-GB" sz="1200" b="1" dirty="0">
                        <a:solidFill>
                          <a:schemeClr val="tx2"/>
                        </a:solidFill>
                        <a:effectLst/>
                        <a:latin typeface="Calibri" panose="020F0502020204030204" pitchFamily="34" charset="0"/>
                        <a:ea typeface="Calibri" panose="020F0502020204030204" pitchFamily="34" charset="0"/>
                      </a:endParaRPr>
                    </a:p>
                  </a:txBody>
                  <a:tcPr marL="36597" marR="36597" marT="0" marB="0"/>
                </a:tc>
                <a:tc>
                  <a:txBody>
                    <a:bodyPr/>
                    <a:lstStyle/>
                    <a:p>
                      <a:pPr marL="72000">
                        <a:lnSpc>
                          <a:spcPct val="115000"/>
                        </a:lnSpc>
                        <a:spcBef>
                          <a:spcPts val="100"/>
                        </a:spcBef>
                        <a:spcAft>
                          <a:spcPts val="100"/>
                        </a:spcAft>
                      </a:pPr>
                      <a:r>
                        <a:rPr lang="en-GB" sz="1200" dirty="0">
                          <a:solidFill>
                            <a:schemeClr val="tx2"/>
                          </a:solidFill>
                          <a:effectLst/>
                        </a:rPr>
                        <a:t>1st August, Gola REDD+ Project start date</a:t>
                      </a:r>
                      <a:endParaRPr lang="en-GB" sz="1200" dirty="0">
                        <a:solidFill>
                          <a:schemeClr val="tx2"/>
                        </a:solidFill>
                        <a:effectLst/>
                        <a:latin typeface="Calibri" panose="020F0502020204030204" pitchFamily="34" charset="0"/>
                        <a:ea typeface="Calibri" panose="020F0502020204030204" pitchFamily="34" charset="0"/>
                      </a:endParaRPr>
                    </a:p>
                  </a:txBody>
                  <a:tcPr marL="36597" marR="36597" marT="0" marB="0"/>
                </a:tc>
                <a:extLst>
                  <a:ext uri="{0D108BD9-81ED-4DB2-BD59-A6C34878D82A}">
                    <a16:rowId xmlns:a16="http://schemas.microsoft.com/office/drawing/2014/main" val="3590569062"/>
                  </a:ext>
                </a:extLst>
              </a:tr>
              <a:tr h="1326369">
                <a:tc>
                  <a:txBody>
                    <a:bodyPr/>
                    <a:lstStyle/>
                    <a:p>
                      <a:pPr algn="r">
                        <a:lnSpc>
                          <a:spcPct val="115000"/>
                        </a:lnSpc>
                        <a:spcBef>
                          <a:spcPts val="100"/>
                        </a:spcBef>
                        <a:spcAft>
                          <a:spcPts val="100"/>
                        </a:spcAft>
                      </a:pPr>
                      <a:r>
                        <a:rPr lang="en-GB" sz="1200" b="1" dirty="0">
                          <a:solidFill>
                            <a:schemeClr val="tx2"/>
                          </a:solidFill>
                          <a:effectLst/>
                        </a:rPr>
                        <a:t>2012-2013</a:t>
                      </a:r>
                      <a:endParaRPr lang="en-GB" sz="1200" b="1" dirty="0">
                        <a:solidFill>
                          <a:schemeClr val="tx2"/>
                        </a:solidFill>
                        <a:effectLst/>
                        <a:latin typeface="Calibri" panose="020F0502020204030204" pitchFamily="34" charset="0"/>
                        <a:ea typeface="Calibri" panose="020F0502020204030204" pitchFamily="34" charset="0"/>
                      </a:endParaRPr>
                    </a:p>
                  </a:txBody>
                  <a:tcPr marL="36597" marR="36597" marT="0" marB="0"/>
                </a:tc>
                <a:tc>
                  <a:txBody>
                    <a:bodyPr/>
                    <a:lstStyle/>
                    <a:p>
                      <a:pPr marL="72000">
                        <a:lnSpc>
                          <a:spcPct val="115000"/>
                        </a:lnSpc>
                        <a:spcBef>
                          <a:spcPts val="100"/>
                        </a:spcBef>
                        <a:spcAft>
                          <a:spcPts val="100"/>
                        </a:spcAft>
                      </a:pPr>
                      <a:r>
                        <a:rPr lang="en-GB" sz="1200" dirty="0">
                          <a:solidFill>
                            <a:schemeClr val="tx2"/>
                          </a:solidFill>
                          <a:effectLst/>
                        </a:rPr>
                        <a:t>Agreements signed between landowner representatives and the Government to exchange carbon rights for project benefits. </a:t>
                      </a:r>
                      <a:br>
                        <a:rPr lang="en-GB" sz="1200" dirty="0">
                          <a:solidFill>
                            <a:schemeClr val="tx2"/>
                          </a:solidFill>
                          <a:effectLst/>
                        </a:rPr>
                      </a:br>
                      <a:r>
                        <a:rPr lang="en-GB" sz="1200" dirty="0">
                          <a:solidFill>
                            <a:schemeClr val="tx2"/>
                          </a:solidFill>
                          <a:effectLst/>
                        </a:rPr>
                        <a:t>National Park boundaries are demarcated on the ground in agreement in the 86 Forest Edge Communities sharing a direct border. </a:t>
                      </a:r>
                      <a:br>
                        <a:rPr lang="en-GB" sz="1200" dirty="0">
                          <a:solidFill>
                            <a:schemeClr val="tx2"/>
                          </a:solidFill>
                          <a:effectLst/>
                        </a:rPr>
                      </a:br>
                      <a:r>
                        <a:rPr lang="en-GB" sz="1200" dirty="0">
                          <a:solidFill>
                            <a:schemeClr val="tx2"/>
                          </a:solidFill>
                          <a:effectLst/>
                        </a:rPr>
                        <a:t>Numerous meetings and dialogue held with Forest Edge Communities and other stakeholders to develop the Gola REDD project activities with the FPIC.</a:t>
                      </a:r>
                      <a:endParaRPr lang="en-GB" sz="1200" dirty="0">
                        <a:solidFill>
                          <a:schemeClr val="tx2"/>
                        </a:solidFill>
                        <a:effectLst/>
                        <a:latin typeface="Calibri" panose="020F0502020204030204" pitchFamily="34" charset="0"/>
                        <a:ea typeface="Calibri" panose="020F0502020204030204" pitchFamily="34" charset="0"/>
                      </a:endParaRPr>
                    </a:p>
                  </a:txBody>
                  <a:tcPr marL="36597" marR="36597" marT="0" marB="0"/>
                </a:tc>
                <a:extLst>
                  <a:ext uri="{0D108BD9-81ED-4DB2-BD59-A6C34878D82A}">
                    <a16:rowId xmlns:a16="http://schemas.microsoft.com/office/drawing/2014/main" val="42907032"/>
                  </a:ext>
                </a:extLst>
              </a:tr>
              <a:tr h="517390">
                <a:tc>
                  <a:txBody>
                    <a:bodyPr/>
                    <a:lstStyle/>
                    <a:p>
                      <a:pPr algn="r">
                        <a:lnSpc>
                          <a:spcPct val="115000"/>
                        </a:lnSpc>
                        <a:spcBef>
                          <a:spcPts val="100"/>
                        </a:spcBef>
                        <a:spcAft>
                          <a:spcPts val="100"/>
                        </a:spcAft>
                      </a:pPr>
                      <a:r>
                        <a:rPr lang="en-GB" sz="1200" b="1" dirty="0">
                          <a:solidFill>
                            <a:schemeClr val="tx2"/>
                          </a:solidFill>
                          <a:effectLst/>
                        </a:rPr>
                        <a:t>2015</a:t>
                      </a:r>
                      <a:endParaRPr lang="en-GB" sz="1200" b="1" dirty="0">
                        <a:solidFill>
                          <a:schemeClr val="tx2"/>
                        </a:solidFill>
                        <a:effectLst/>
                        <a:latin typeface="Calibri" panose="020F0502020204030204" pitchFamily="34" charset="0"/>
                        <a:ea typeface="Calibri" panose="020F0502020204030204" pitchFamily="34" charset="0"/>
                      </a:endParaRPr>
                    </a:p>
                  </a:txBody>
                  <a:tcPr marL="36597" marR="36597" marT="0" marB="0"/>
                </a:tc>
                <a:tc>
                  <a:txBody>
                    <a:bodyPr/>
                    <a:lstStyle/>
                    <a:p>
                      <a:pPr marL="72000">
                        <a:lnSpc>
                          <a:spcPct val="115000"/>
                        </a:lnSpc>
                        <a:spcBef>
                          <a:spcPts val="100"/>
                        </a:spcBef>
                        <a:spcAft>
                          <a:spcPts val="100"/>
                        </a:spcAft>
                      </a:pPr>
                      <a:r>
                        <a:rPr lang="en-GB" sz="1200" dirty="0">
                          <a:solidFill>
                            <a:schemeClr val="tx2"/>
                          </a:solidFill>
                          <a:effectLst/>
                        </a:rPr>
                        <a:t>Gola Rainforest Conservation LG established to act as project proponent for the Gola REDD project. </a:t>
                      </a:r>
                      <a:br>
                        <a:rPr lang="en-GB" sz="1200" dirty="0">
                          <a:solidFill>
                            <a:schemeClr val="tx2"/>
                          </a:solidFill>
                          <a:effectLst/>
                        </a:rPr>
                      </a:br>
                      <a:r>
                        <a:rPr lang="en-GB" sz="1200" dirty="0">
                          <a:solidFill>
                            <a:schemeClr val="tx2"/>
                          </a:solidFill>
                          <a:effectLst/>
                        </a:rPr>
                        <a:t>REDD Benefit Sharing Agreement signed by GRC LG and the 7 Chiefdoms.</a:t>
                      </a:r>
                      <a:endParaRPr lang="en-GB" sz="1200" dirty="0">
                        <a:solidFill>
                          <a:schemeClr val="tx2"/>
                        </a:solidFill>
                        <a:effectLst/>
                        <a:latin typeface="Calibri" panose="020F0502020204030204" pitchFamily="34" charset="0"/>
                        <a:ea typeface="Calibri" panose="020F0502020204030204" pitchFamily="34" charset="0"/>
                      </a:endParaRPr>
                    </a:p>
                  </a:txBody>
                  <a:tcPr marL="36597" marR="36597" marT="0" marB="0"/>
                </a:tc>
                <a:extLst>
                  <a:ext uri="{0D108BD9-81ED-4DB2-BD59-A6C34878D82A}">
                    <a16:rowId xmlns:a16="http://schemas.microsoft.com/office/drawing/2014/main" val="277697266"/>
                  </a:ext>
                </a:extLst>
              </a:tr>
            </a:tbl>
          </a:graphicData>
        </a:graphic>
      </p:graphicFrame>
      <p:sp>
        <p:nvSpPr>
          <p:cNvPr id="5" name="Left Brace 4">
            <a:extLst>
              <a:ext uri="{FF2B5EF4-FFF2-40B4-BE49-F238E27FC236}">
                <a16:creationId xmlns:a16="http://schemas.microsoft.com/office/drawing/2014/main" id="{745612B8-70A1-B94D-5E4B-53DD5596BFDF}"/>
              </a:ext>
            </a:extLst>
          </p:cNvPr>
          <p:cNvSpPr/>
          <p:nvPr/>
        </p:nvSpPr>
        <p:spPr>
          <a:xfrm>
            <a:off x="655177" y="1411269"/>
            <a:ext cx="198391" cy="1689284"/>
          </a:xfrm>
          <a:prstGeom prst="leftBrace">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2"/>
              </a:solidFill>
            </a:endParaRPr>
          </a:p>
        </p:txBody>
      </p:sp>
      <p:sp>
        <p:nvSpPr>
          <p:cNvPr id="10" name="Left Brace 9">
            <a:extLst>
              <a:ext uri="{FF2B5EF4-FFF2-40B4-BE49-F238E27FC236}">
                <a16:creationId xmlns:a16="http://schemas.microsoft.com/office/drawing/2014/main" id="{7F00EA92-9994-15AE-9D87-28184DB70A26}"/>
              </a:ext>
            </a:extLst>
          </p:cNvPr>
          <p:cNvSpPr/>
          <p:nvPr/>
        </p:nvSpPr>
        <p:spPr>
          <a:xfrm>
            <a:off x="626811" y="4298884"/>
            <a:ext cx="202817" cy="1993872"/>
          </a:xfrm>
          <a:prstGeom prst="leftBrace">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2"/>
              </a:solidFill>
            </a:endParaRPr>
          </a:p>
        </p:txBody>
      </p:sp>
      <p:sp>
        <p:nvSpPr>
          <p:cNvPr id="11" name="Left Brace 10">
            <a:extLst>
              <a:ext uri="{FF2B5EF4-FFF2-40B4-BE49-F238E27FC236}">
                <a16:creationId xmlns:a16="http://schemas.microsoft.com/office/drawing/2014/main" id="{8F8BEEC9-7B4F-3CD9-9691-90DC3EB07C13}"/>
              </a:ext>
            </a:extLst>
          </p:cNvPr>
          <p:cNvSpPr/>
          <p:nvPr/>
        </p:nvSpPr>
        <p:spPr>
          <a:xfrm>
            <a:off x="628064" y="3206333"/>
            <a:ext cx="202817" cy="958942"/>
          </a:xfrm>
          <a:prstGeom prst="leftBrace">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2"/>
              </a:solidFill>
            </a:endParaRPr>
          </a:p>
        </p:txBody>
      </p:sp>
      <p:sp>
        <p:nvSpPr>
          <p:cNvPr id="12" name="TextBox 11">
            <a:extLst>
              <a:ext uri="{FF2B5EF4-FFF2-40B4-BE49-F238E27FC236}">
                <a16:creationId xmlns:a16="http://schemas.microsoft.com/office/drawing/2014/main" id="{4A493334-03AF-F311-2C27-EA2C1E1E36AE}"/>
              </a:ext>
            </a:extLst>
          </p:cNvPr>
          <p:cNvSpPr txBox="1"/>
          <p:nvPr/>
        </p:nvSpPr>
        <p:spPr>
          <a:xfrm rot="16200000">
            <a:off x="-419782" y="2159114"/>
            <a:ext cx="1817439" cy="276999"/>
          </a:xfrm>
          <a:prstGeom prst="rect">
            <a:avLst/>
          </a:prstGeom>
          <a:noFill/>
        </p:spPr>
        <p:txBody>
          <a:bodyPr wrap="square" rtlCol="0">
            <a:spAutoFit/>
          </a:bodyPr>
          <a:lstStyle/>
          <a:p>
            <a:pPr algn="ctr"/>
            <a:r>
              <a:rPr lang="en-US" sz="1200" b="1" dirty="0">
                <a:solidFill>
                  <a:schemeClr val="tx2"/>
                </a:solidFill>
              </a:rPr>
              <a:t>Scoping</a:t>
            </a:r>
          </a:p>
        </p:txBody>
      </p:sp>
      <p:sp>
        <p:nvSpPr>
          <p:cNvPr id="14" name="TextBox 13">
            <a:extLst>
              <a:ext uri="{FF2B5EF4-FFF2-40B4-BE49-F238E27FC236}">
                <a16:creationId xmlns:a16="http://schemas.microsoft.com/office/drawing/2014/main" id="{46306082-46E3-8285-E2C7-8BD0839A3BF7}"/>
              </a:ext>
            </a:extLst>
          </p:cNvPr>
          <p:cNvSpPr txBox="1"/>
          <p:nvPr/>
        </p:nvSpPr>
        <p:spPr>
          <a:xfrm rot="16200000">
            <a:off x="-56172" y="3568964"/>
            <a:ext cx="1088967" cy="276999"/>
          </a:xfrm>
          <a:prstGeom prst="rect">
            <a:avLst/>
          </a:prstGeom>
          <a:noFill/>
        </p:spPr>
        <p:txBody>
          <a:bodyPr wrap="square" rtlCol="0">
            <a:spAutoFit/>
          </a:bodyPr>
          <a:lstStyle/>
          <a:p>
            <a:pPr algn="ctr"/>
            <a:r>
              <a:rPr lang="en-US" sz="1200" b="1" dirty="0">
                <a:solidFill>
                  <a:schemeClr val="tx2"/>
                </a:solidFill>
              </a:rPr>
              <a:t>Feasibility</a:t>
            </a:r>
          </a:p>
        </p:txBody>
      </p:sp>
      <p:sp>
        <p:nvSpPr>
          <p:cNvPr id="15" name="TextBox 14">
            <a:extLst>
              <a:ext uri="{FF2B5EF4-FFF2-40B4-BE49-F238E27FC236}">
                <a16:creationId xmlns:a16="http://schemas.microsoft.com/office/drawing/2014/main" id="{825D9558-CF64-7BE5-01E3-4B52BBAF6FAC}"/>
              </a:ext>
            </a:extLst>
          </p:cNvPr>
          <p:cNvSpPr txBox="1"/>
          <p:nvPr/>
        </p:nvSpPr>
        <p:spPr>
          <a:xfrm rot="16200000">
            <a:off x="-308523" y="5062333"/>
            <a:ext cx="1465736" cy="461665"/>
          </a:xfrm>
          <a:prstGeom prst="rect">
            <a:avLst/>
          </a:prstGeom>
          <a:noFill/>
        </p:spPr>
        <p:txBody>
          <a:bodyPr wrap="square" rtlCol="0">
            <a:spAutoFit/>
          </a:bodyPr>
          <a:lstStyle/>
          <a:p>
            <a:pPr algn="ctr"/>
            <a:r>
              <a:rPr lang="en-US" sz="1200" b="1" dirty="0">
                <a:solidFill>
                  <a:schemeClr val="tx2"/>
                </a:solidFill>
              </a:rPr>
              <a:t>Project Initiation</a:t>
            </a:r>
          </a:p>
        </p:txBody>
      </p:sp>
      <p:sp>
        <p:nvSpPr>
          <p:cNvPr id="18" name="Freeform 2">
            <a:extLst>
              <a:ext uri="{FF2B5EF4-FFF2-40B4-BE49-F238E27FC236}">
                <a16:creationId xmlns:a16="http://schemas.microsoft.com/office/drawing/2014/main" id="{1BDE474E-D78F-285B-140B-96FDC730AD8D}"/>
              </a:ext>
            </a:extLst>
          </p:cNvPr>
          <p:cNvSpPr/>
          <p:nvPr/>
        </p:nvSpPr>
        <p:spPr>
          <a:xfrm rot="5400000">
            <a:off x="11259299" y="287242"/>
            <a:ext cx="1219943" cy="645459"/>
          </a:xfrm>
          <a:custGeom>
            <a:avLst/>
            <a:gdLst/>
            <a:ahLst/>
            <a:cxnLst/>
            <a:rect l="l" t="t" r="r" b="b"/>
            <a:pathLst>
              <a:path w="1472602" h="736301">
                <a:moveTo>
                  <a:pt x="0" y="0"/>
                </a:moveTo>
                <a:lnTo>
                  <a:pt x="1472601" y="0"/>
                </a:lnTo>
                <a:lnTo>
                  <a:pt x="1472601" y="736301"/>
                </a:lnTo>
                <a:lnTo>
                  <a:pt x="0" y="7363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504"/>
          </a:p>
        </p:txBody>
      </p:sp>
      <p:pic>
        <p:nvPicPr>
          <p:cNvPr id="19" name="Content Placeholder 5">
            <a:extLst>
              <a:ext uri="{FF2B5EF4-FFF2-40B4-BE49-F238E27FC236}">
                <a16:creationId xmlns:a16="http://schemas.microsoft.com/office/drawing/2014/main" id="{36940BB2-269C-9C57-E3B4-15C0E3D0FBD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2861" t="1" r="2009" b="1315"/>
          <a:stretch/>
        </p:blipFill>
        <p:spPr>
          <a:xfrm>
            <a:off x="10796848" y="331269"/>
            <a:ext cx="1079346" cy="1080000"/>
          </a:xfrm>
          <a:prstGeom prst="ellipse">
            <a:avLst/>
          </a:prstGeom>
        </p:spPr>
      </p:pic>
    </p:spTree>
    <p:extLst>
      <p:ext uri="{BB962C8B-B14F-4D97-AF65-F5344CB8AC3E}">
        <p14:creationId xmlns:p14="http://schemas.microsoft.com/office/powerpoint/2010/main" val="291462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006B1E1F-0625-0C72-E58A-A3257567C3B4}"/>
              </a:ext>
            </a:extLst>
          </p:cNvPr>
          <p:cNvGraphicFramePr/>
          <p:nvPr>
            <p:extLst>
              <p:ext uri="{D42A27DB-BD31-4B8C-83A1-F6EECF244321}">
                <p14:modId xmlns:p14="http://schemas.microsoft.com/office/powerpoint/2010/main" val="807143071"/>
              </p:ext>
            </p:extLst>
          </p:nvPr>
        </p:nvGraphicFramePr>
        <p:xfrm>
          <a:off x="252837" y="393377"/>
          <a:ext cx="11527605" cy="514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9" name="Straight Connector 18">
            <a:extLst>
              <a:ext uri="{FF2B5EF4-FFF2-40B4-BE49-F238E27FC236}">
                <a16:creationId xmlns:a16="http://schemas.microsoft.com/office/drawing/2014/main" id="{D88ED5B2-86AC-19F9-CBBC-29C23F4F3A97}"/>
              </a:ext>
            </a:extLst>
          </p:cNvPr>
          <p:cNvCxnSpPr>
            <a:cxnSpLocks/>
          </p:cNvCxnSpPr>
          <p:nvPr/>
        </p:nvCxnSpPr>
        <p:spPr>
          <a:xfrm>
            <a:off x="5682638" y="4389799"/>
            <a:ext cx="668005" cy="0"/>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pic>
        <p:nvPicPr>
          <p:cNvPr id="38" name="Content Placeholder 5">
            <a:extLst>
              <a:ext uri="{FF2B5EF4-FFF2-40B4-BE49-F238E27FC236}">
                <a16:creationId xmlns:a16="http://schemas.microsoft.com/office/drawing/2014/main" id="{2FA73A1F-C4D0-48D2-230D-93BDFACFFC3D}"/>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2861" t="1" r="2009" b="1315"/>
          <a:stretch/>
        </p:blipFill>
        <p:spPr>
          <a:xfrm>
            <a:off x="6350643" y="237325"/>
            <a:ext cx="1359568" cy="1360393"/>
          </a:xfrm>
          <a:prstGeom prst="ellipse">
            <a:avLst/>
          </a:prstGeom>
        </p:spPr>
      </p:pic>
      <p:pic>
        <p:nvPicPr>
          <p:cNvPr id="40" name="Picture 39">
            <a:extLst>
              <a:ext uri="{FF2B5EF4-FFF2-40B4-BE49-F238E27FC236}">
                <a16:creationId xmlns:a16="http://schemas.microsoft.com/office/drawing/2014/main" id="{3BF27972-92C5-0334-8C19-B079242CFFE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03388" y="5551984"/>
            <a:ext cx="792079" cy="792079"/>
          </a:xfrm>
          <a:prstGeom prst="rect">
            <a:avLst/>
          </a:prstGeom>
        </p:spPr>
      </p:pic>
      <p:pic>
        <p:nvPicPr>
          <p:cNvPr id="42" name="Picture 41" descr="A logo with a leopard face&#10;&#10;Description automatically generated">
            <a:extLst>
              <a:ext uri="{FF2B5EF4-FFF2-40B4-BE49-F238E27FC236}">
                <a16:creationId xmlns:a16="http://schemas.microsoft.com/office/drawing/2014/main" id="{D73C69FD-90BE-455C-F1FF-E659452C8A4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176568" y="5524847"/>
            <a:ext cx="834324" cy="834324"/>
          </a:xfrm>
          <a:prstGeom prst="ellipse">
            <a:avLst/>
          </a:prstGeom>
        </p:spPr>
      </p:pic>
      <p:pic>
        <p:nvPicPr>
          <p:cNvPr id="44" name="Picture 43" descr="A yellow lion with palm trees and a shield&#10;&#10;Description automatically generated">
            <a:extLst>
              <a:ext uri="{FF2B5EF4-FFF2-40B4-BE49-F238E27FC236}">
                <a16:creationId xmlns:a16="http://schemas.microsoft.com/office/drawing/2014/main" id="{B10BA507-92F1-214D-E766-2048DC7BA77B}"/>
              </a:ext>
            </a:extLst>
          </p:cNvPr>
          <p:cNvPicPr>
            <a:picLocks noChangeAspect="1"/>
          </p:cNvPicPr>
          <p:nvPr/>
        </p:nvPicPr>
        <p:blipFill>
          <a:blip r:embed="rId11" cstate="screen">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418856" y="5567092"/>
            <a:ext cx="834323" cy="792079"/>
          </a:xfrm>
          <a:prstGeom prst="rect">
            <a:avLst/>
          </a:prstGeom>
        </p:spPr>
      </p:pic>
      <p:sp>
        <p:nvSpPr>
          <p:cNvPr id="6" name="Footer Placeholder 1">
            <a:extLst>
              <a:ext uri="{FF2B5EF4-FFF2-40B4-BE49-F238E27FC236}">
                <a16:creationId xmlns:a16="http://schemas.microsoft.com/office/drawing/2014/main" id="{9BA0667A-515C-7661-6861-B3BD16928901}"/>
              </a:ext>
            </a:extLst>
          </p:cNvPr>
          <p:cNvSpPr txBox="1">
            <a:spLocks/>
          </p:cNvSpPr>
          <p:nvPr/>
        </p:nvSpPr>
        <p:spPr>
          <a:xfrm>
            <a:off x="898524" y="6561492"/>
            <a:ext cx="9468675" cy="22528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t>The Greater Gola Landscape - Future for Forests, People, and Biodiversity</a:t>
            </a:r>
          </a:p>
        </p:txBody>
      </p:sp>
      <p:sp>
        <p:nvSpPr>
          <p:cNvPr id="8" name="Title 5">
            <a:extLst>
              <a:ext uri="{FF2B5EF4-FFF2-40B4-BE49-F238E27FC236}">
                <a16:creationId xmlns:a16="http://schemas.microsoft.com/office/drawing/2014/main" id="{1965C54D-89EE-D320-121B-67A7CF6F5CB4}"/>
              </a:ext>
            </a:extLst>
          </p:cNvPr>
          <p:cNvSpPr txBox="1">
            <a:spLocks/>
          </p:cNvSpPr>
          <p:nvPr/>
        </p:nvSpPr>
        <p:spPr>
          <a:xfrm>
            <a:off x="898525" y="497908"/>
            <a:ext cx="3673475" cy="1360393"/>
          </a:xfrm>
          <a:prstGeom prst="rect">
            <a:avLst/>
          </a:prstGeom>
        </p:spPr>
        <p:txBody>
          <a:bodyPr/>
          <a:lstStyle>
            <a:lvl1pPr algn="l" defTabSz="914400" rtl="0" eaLnBrk="1" latinLnBrk="0" hangingPunct="1">
              <a:lnSpc>
                <a:spcPct val="100000"/>
              </a:lnSpc>
              <a:spcBef>
                <a:spcPct val="0"/>
              </a:spcBef>
              <a:buNone/>
              <a:defRPr sz="3600" b="1" kern="1200">
                <a:solidFill>
                  <a:schemeClr val="tx2"/>
                </a:solidFill>
                <a:latin typeface="+mj-lt"/>
                <a:ea typeface="+mj-ea"/>
                <a:cs typeface="+mj-cs"/>
              </a:defRPr>
            </a:lvl1pPr>
          </a:lstStyle>
          <a:p>
            <a:r>
              <a:rPr lang="en-US" dirty="0" err="1"/>
              <a:t>Organisational</a:t>
            </a:r>
            <a:r>
              <a:rPr lang="en-US" dirty="0"/>
              <a:t> Structure</a:t>
            </a:r>
          </a:p>
        </p:txBody>
      </p:sp>
      <p:sp>
        <p:nvSpPr>
          <p:cNvPr id="9" name="Slide Number Placeholder 2">
            <a:extLst>
              <a:ext uri="{FF2B5EF4-FFF2-40B4-BE49-F238E27FC236}">
                <a16:creationId xmlns:a16="http://schemas.microsoft.com/office/drawing/2014/main" id="{D5692927-9967-A32D-3E34-ABF078A990D9}"/>
              </a:ext>
            </a:extLst>
          </p:cNvPr>
          <p:cNvSpPr txBox="1">
            <a:spLocks/>
          </p:cNvSpPr>
          <p:nvPr/>
        </p:nvSpPr>
        <p:spPr>
          <a:xfrm>
            <a:off x="10620035" y="6532472"/>
            <a:ext cx="735480" cy="22528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9BFAE-67AB-46BF-8C52-659FB5DFC59A}" type="slidenum">
              <a:rPr lang="en-GB" sz="800" smtClean="0"/>
              <a:pPr algn="r"/>
              <a:t>6</a:t>
            </a:fld>
            <a:endParaRPr lang="en-GB" sz="800" dirty="0"/>
          </a:p>
        </p:txBody>
      </p:sp>
    </p:spTree>
    <p:extLst>
      <p:ext uri="{BB962C8B-B14F-4D97-AF65-F5344CB8AC3E}">
        <p14:creationId xmlns:p14="http://schemas.microsoft.com/office/powerpoint/2010/main" val="1560508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557FC4B-ACA8-7054-FC57-CDBD0929890A}"/>
              </a:ext>
            </a:extLst>
          </p:cNvPr>
          <p:cNvSpPr>
            <a:spLocks noGrp="1"/>
          </p:cNvSpPr>
          <p:nvPr>
            <p:ph type="ftr" sz="quarter" idx="10"/>
          </p:nvPr>
        </p:nvSpPr>
        <p:spPr/>
        <p:txBody>
          <a:bodyPr/>
          <a:lstStyle/>
          <a:p>
            <a:r>
              <a:rPr lang="en-GB"/>
              <a:t>The Greater Gola Landscape - Future for Forests, People, and Biodiversity</a:t>
            </a:r>
          </a:p>
        </p:txBody>
      </p:sp>
      <p:sp>
        <p:nvSpPr>
          <p:cNvPr id="3" name="Slide Number Placeholder 2">
            <a:extLst>
              <a:ext uri="{FF2B5EF4-FFF2-40B4-BE49-F238E27FC236}">
                <a16:creationId xmlns:a16="http://schemas.microsoft.com/office/drawing/2014/main" id="{00DA74EB-F597-649C-A9E6-8B299FDBFF1D}"/>
              </a:ext>
            </a:extLst>
          </p:cNvPr>
          <p:cNvSpPr>
            <a:spLocks noGrp="1"/>
          </p:cNvSpPr>
          <p:nvPr>
            <p:ph type="sldNum" sz="quarter" idx="11"/>
          </p:nvPr>
        </p:nvSpPr>
        <p:spPr/>
        <p:txBody>
          <a:bodyPr/>
          <a:lstStyle/>
          <a:p>
            <a:fld id="{6139BFAE-67AB-46BF-8C52-659FB5DFC59A}" type="slidenum">
              <a:rPr lang="en-GB" smtClean="0"/>
              <a:pPr/>
              <a:t>7</a:t>
            </a:fld>
            <a:endParaRPr lang="en-GB"/>
          </a:p>
        </p:txBody>
      </p:sp>
      <p:sp>
        <p:nvSpPr>
          <p:cNvPr id="6" name="Title 5">
            <a:extLst>
              <a:ext uri="{FF2B5EF4-FFF2-40B4-BE49-F238E27FC236}">
                <a16:creationId xmlns:a16="http://schemas.microsoft.com/office/drawing/2014/main" id="{433446A3-A967-6CB4-2D13-83EF9AF5F60D}"/>
              </a:ext>
            </a:extLst>
          </p:cNvPr>
          <p:cNvSpPr>
            <a:spLocks noGrp="1"/>
          </p:cNvSpPr>
          <p:nvPr>
            <p:ph type="title"/>
          </p:nvPr>
        </p:nvSpPr>
        <p:spPr/>
        <p:txBody>
          <a:bodyPr/>
          <a:lstStyle/>
          <a:p>
            <a:r>
              <a:rPr lang="en-US" dirty="0"/>
              <a:t>Gola REDD+ Project</a:t>
            </a:r>
          </a:p>
        </p:txBody>
      </p:sp>
      <p:sp>
        <p:nvSpPr>
          <p:cNvPr id="7" name="TextBox 6">
            <a:extLst>
              <a:ext uri="{FF2B5EF4-FFF2-40B4-BE49-F238E27FC236}">
                <a16:creationId xmlns:a16="http://schemas.microsoft.com/office/drawing/2014/main" id="{8EFABFC9-94E1-5464-45B4-B2E27E5030A0}"/>
              </a:ext>
            </a:extLst>
          </p:cNvPr>
          <p:cNvSpPr txBox="1"/>
          <p:nvPr/>
        </p:nvSpPr>
        <p:spPr>
          <a:xfrm>
            <a:off x="898524" y="1350962"/>
            <a:ext cx="5197476" cy="3819526"/>
          </a:xfrm>
          <a:prstGeom prst="rect">
            <a:avLst/>
          </a:prstGeom>
        </p:spPr>
        <p:txBody>
          <a:bodyPr vert="horz" lIns="91440" tIns="45720" rIns="91440" bIns="45720" rtlCol="0">
            <a:noAutofit/>
          </a:bodyPr>
          <a:lstStyle/>
          <a:p>
            <a:pPr marL="328613" indent="-285750">
              <a:lnSpc>
                <a:spcPct val="120000"/>
              </a:lnSpc>
              <a:spcAft>
                <a:spcPts val="450"/>
              </a:spcAft>
              <a:buFont typeface="Arial" panose="020B0604020202020204" pitchFamily="34" charset="0"/>
              <a:buChar char="•"/>
            </a:pPr>
            <a:r>
              <a:rPr lang="en-US" sz="1600" dirty="0"/>
              <a:t>Project started in 2012 with 30-year lifespan</a:t>
            </a:r>
          </a:p>
          <a:p>
            <a:pPr marL="328613" indent="-285750">
              <a:lnSpc>
                <a:spcPct val="120000"/>
              </a:lnSpc>
              <a:spcAft>
                <a:spcPts val="450"/>
              </a:spcAft>
              <a:buFont typeface="Arial" panose="020B0604020202020204" pitchFamily="34" charset="0"/>
              <a:buChar char="•"/>
            </a:pPr>
            <a:r>
              <a:rPr lang="en-US" sz="1600" dirty="0"/>
              <a:t>Gola REDD+ project follows the voluntary REDD standards offered by Verra</a:t>
            </a:r>
          </a:p>
          <a:p>
            <a:pPr marL="328613" indent="-285750">
              <a:lnSpc>
                <a:spcPct val="120000"/>
              </a:lnSpc>
              <a:spcAft>
                <a:spcPts val="450"/>
              </a:spcAft>
              <a:buFont typeface="Arial" panose="020B0604020202020204" pitchFamily="34" charset="0"/>
              <a:buChar char="•"/>
            </a:pPr>
            <a:r>
              <a:rPr lang="en-US" sz="1600" dirty="0"/>
              <a:t>Standards used:  </a:t>
            </a:r>
          </a:p>
          <a:p>
            <a:pPr marL="842963" lvl="1" indent="-342900">
              <a:lnSpc>
                <a:spcPct val="120000"/>
              </a:lnSpc>
              <a:spcAft>
                <a:spcPts val="450"/>
              </a:spcAft>
              <a:buFont typeface="+mj-lt"/>
              <a:buAutoNum type="arabicPeriod"/>
            </a:pPr>
            <a:r>
              <a:rPr lang="en-US" sz="1600" dirty="0"/>
              <a:t>Verified Carbon Standard (VCS) </a:t>
            </a:r>
          </a:p>
          <a:p>
            <a:pPr marL="842963" lvl="1" indent="-342900">
              <a:lnSpc>
                <a:spcPct val="120000"/>
              </a:lnSpc>
              <a:spcAft>
                <a:spcPts val="450"/>
              </a:spcAft>
              <a:buFont typeface="+mj-lt"/>
              <a:buAutoNum type="arabicPeriod"/>
            </a:pPr>
            <a:r>
              <a:rPr lang="en-US" sz="1600" dirty="0"/>
              <a:t>Climate, Community and Biodiversity Standard (CCB)</a:t>
            </a:r>
          </a:p>
          <a:p>
            <a:pPr marL="328613" indent="-285750">
              <a:lnSpc>
                <a:spcPct val="120000"/>
              </a:lnSpc>
              <a:spcAft>
                <a:spcPts val="450"/>
              </a:spcAft>
              <a:buFont typeface="Arial" panose="020B0604020202020204" pitchFamily="34" charset="0"/>
              <a:buChar char="•"/>
            </a:pPr>
            <a:r>
              <a:rPr lang="en-GB" sz="1600" dirty="0">
                <a:effectLst/>
                <a:ea typeface="Calibri" panose="020F0502020204030204" pitchFamily="34" charset="0"/>
                <a:cs typeface="Calibri" panose="020F0502020204030204" pitchFamily="34" charset="0"/>
              </a:rPr>
              <a:t>Third party assesses the project and its GHG emission reductions and removals against all applicable VCS and CCB Standards rules and requirements. </a:t>
            </a:r>
            <a:endParaRPr lang="en-GB" sz="1600" dirty="0">
              <a:effectLst/>
              <a:ea typeface="Calibri" panose="020F0502020204030204" pitchFamily="34" charset="0"/>
              <a:cs typeface="Times New Roman" panose="02020603050405020304" pitchFamily="18" charset="0"/>
            </a:endParaRPr>
          </a:p>
          <a:p>
            <a:pPr marL="385763" indent="-342900">
              <a:lnSpc>
                <a:spcPct val="120000"/>
              </a:lnSpc>
              <a:spcAft>
                <a:spcPts val="450"/>
              </a:spcAft>
              <a:buFont typeface="+mj-lt"/>
              <a:buAutoNum type="arabicPeriod"/>
            </a:pPr>
            <a:endParaRPr lang="en-US" sz="1600" dirty="0"/>
          </a:p>
          <a:p>
            <a:pPr marL="214313" indent="-171450">
              <a:lnSpc>
                <a:spcPct val="120000"/>
              </a:lnSpc>
              <a:spcAft>
                <a:spcPts val="450"/>
              </a:spcAft>
              <a:buFont typeface="Arial" panose="020B0604020202020204" pitchFamily="34" charset="0"/>
              <a:buChar char="•"/>
            </a:pPr>
            <a:endParaRPr lang="en-US" sz="1600" dirty="0"/>
          </a:p>
        </p:txBody>
      </p:sp>
      <p:pic>
        <p:nvPicPr>
          <p:cNvPr id="8" name="Picture 7">
            <a:extLst>
              <a:ext uri="{FF2B5EF4-FFF2-40B4-BE49-F238E27FC236}">
                <a16:creationId xmlns:a16="http://schemas.microsoft.com/office/drawing/2014/main" id="{A5BFA6A9-1D8A-890A-4F3D-D3630BB2AA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8524" y="5253196"/>
            <a:ext cx="2357521" cy="621984"/>
          </a:xfrm>
          <a:prstGeom prst="rect">
            <a:avLst/>
          </a:prstGeom>
        </p:spPr>
      </p:pic>
      <p:pic>
        <p:nvPicPr>
          <p:cNvPr id="9" name="Picture 8">
            <a:extLst>
              <a:ext uri="{FF2B5EF4-FFF2-40B4-BE49-F238E27FC236}">
                <a16:creationId xmlns:a16="http://schemas.microsoft.com/office/drawing/2014/main" id="{4F102EE8-C70D-7BB2-CF46-0497244E7A71}"/>
              </a:ext>
            </a:extLst>
          </p:cNvPr>
          <p:cNvPicPr>
            <a:picLocks noChangeAspect="1"/>
          </p:cNvPicPr>
          <p:nvPr/>
        </p:nvPicPr>
        <p:blipFill>
          <a:blip r:embed="rId3"/>
          <a:stretch>
            <a:fillRect/>
          </a:stretch>
        </p:blipFill>
        <p:spPr>
          <a:xfrm>
            <a:off x="3244245" y="5170488"/>
            <a:ext cx="2984500" cy="787400"/>
          </a:xfrm>
          <a:prstGeom prst="rect">
            <a:avLst/>
          </a:prstGeom>
        </p:spPr>
      </p:pic>
      <p:pic>
        <p:nvPicPr>
          <p:cNvPr id="13" name="Picture 12" descr="A river running through a forest&#10;&#10;Description automatically generated">
            <a:extLst>
              <a:ext uri="{FF2B5EF4-FFF2-40B4-BE49-F238E27FC236}">
                <a16:creationId xmlns:a16="http://schemas.microsoft.com/office/drawing/2014/main" id="{6966B031-DC8E-C755-C09F-B8EFED16F554}"/>
              </a:ext>
            </a:extLst>
          </p:cNvPr>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6472223" y="1350962"/>
            <a:ext cx="4442400" cy="4442400"/>
          </a:xfrm>
          <a:prstGeom prst="ellipse">
            <a:avLst/>
          </a:prstGeom>
        </p:spPr>
      </p:pic>
      <p:sp>
        <p:nvSpPr>
          <p:cNvPr id="4" name="Rectangle 3">
            <a:extLst>
              <a:ext uri="{FF2B5EF4-FFF2-40B4-BE49-F238E27FC236}">
                <a16:creationId xmlns:a16="http://schemas.microsoft.com/office/drawing/2014/main" id="{FBE0D224-66A5-73DA-1E22-E28B8C5654AD}"/>
              </a:ext>
            </a:extLst>
          </p:cNvPr>
          <p:cNvSpPr/>
          <p:nvPr/>
        </p:nvSpPr>
        <p:spPr>
          <a:xfrm>
            <a:off x="10546883" y="233741"/>
            <a:ext cx="1412035" cy="1290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 name="Freeform 2">
            <a:extLst>
              <a:ext uri="{FF2B5EF4-FFF2-40B4-BE49-F238E27FC236}">
                <a16:creationId xmlns:a16="http://schemas.microsoft.com/office/drawing/2014/main" id="{BE486EBC-65D6-0DBA-AD47-0FAA718E7F14}"/>
              </a:ext>
            </a:extLst>
          </p:cNvPr>
          <p:cNvSpPr/>
          <p:nvPr/>
        </p:nvSpPr>
        <p:spPr>
          <a:xfrm rot="5400000">
            <a:off x="11259299" y="287242"/>
            <a:ext cx="1219943" cy="645459"/>
          </a:xfrm>
          <a:custGeom>
            <a:avLst/>
            <a:gdLst/>
            <a:ahLst/>
            <a:cxnLst/>
            <a:rect l="l" t="t" r="r" b="b"/>
            <a:pathLst>
              <a:path w="1472602" h="736301">
                <a:moveTo>
                  <a:pt x="0" y="0"/>
                </a:moveTo>
                <a:lnTo>
                  <a:pt x="1472601" y="0"/>
                </a:lnTo>
                <a:lnTo>
                  <a:pt x="1472601" y="736301"/>
                </a:lnTo>
                <a:lnTo>
                  <a:pt x="0" y="7363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504"/>
          </a:p>
        </p:txBody>
      </p:sp>
      <p:pic>
        <p:nvPicPr>
          <p:cNvPr id="10" name="Content Placeholder 5">
            <a:extLst>
              <a:ext uri="{FF2B5EF4-FFF2-40B4-BE49-F238E27FC236}">
                <a16:creationId xmlns:a16="http://schemas.microsoft.com/office/drawing/2014/main" id="{27487695-275E-796E-CB50-5BE7E52F43C5}"/>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2861" t="1" r="2009" b="1315"/>
          <a:stretch/>
        </p:blipFill>
        <p:spPr>
          <a:xfrm>
            <a:off x="10796848" y="331269"/>
            <a:ext cx="1079346" cy="1080000"/>
          </a:xfrm>
          <a:prstGeom prst="ellipse">
            <a:avLst/>
          </a:prstGeom>
        </p:spPr>
      </p:pic>
    </p:spTree>
    <p:extLst>
      <p:ext uri="{BB962C8B-B14F-4D97-AF65-F5344CB8AC3E}">
        <p14:creationId xmlns:p14="http://schemas.microsoft.com/office/powerpoint/2010/main" val="3124474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557FC4B-ACA8-7054-FC57-CDBD0929890A}"/>
              </a:ext>
            </a:extLst>
          </p:cNvPr>
          <p:cNvSpPr>
            <a:spLocks noGrp="1"/>
          </p:cNvSpPr>
          <p:nvPr>
            <p:ph type="ftr" sz="quarter" idx="10"/>
          </p:nvPr>
        </p:nvSpPr>
        <p:spPr/>
        <p:txBody>
          <a:bodyPr/>
          <a:lstStyle/>
          <a:p>
            <a:r>
              <a:rPr lang="en-GB"/>
              <a:t>The Greater Gola Landscape - Future for Forests, People, and Biodiversity</a:t>
            </a:r>
          </a:p>
        </p:txBody>
      </p:sp>
      <p:sp>
        <p:nvSpPr>
          <p:cNvPr id="3" name="Slide Number Placeholder 2">
            <a:extLst>
              <a:ext uri="{FF2B5EF4-FFF2-40B4-BE49-F238E27FC236}">
                <a16:creationId xmlns:a16="http://schemas.microsoft.com/office/drawing/2014/main" id="{00DA74EB-F597-649C-A9E6-8B299FDBFF1D}"/>
              </a:ext>
            </a:extLst>
          </p:cNvPr>
          <p:cNvSpPr>
            <a:spLocks noGrp="1"/>
          </p:cNvSpPr>
          <p:nvPr>
            <p:ph type="sldNum" sz="quarter" idx="11"/>
          </p:nvPr>
        </p:nvSpPr>
        <p:spPr/>
        <p:txBody>
          <a:bodyPr/>
          <a:lstStyle/>
          <a:p>
            <a:fld id="{6139BFAE-67AB-46BF-8C52-659FB5DFC59A}" type="slidenum">
              <a:rPr lang="en-GB" smtClean="0"/>
              <a:pPr/>
              <a:t>8</a:t>
            </a:fld>
            <a:endParaRPr lang="en-GB"/>
          </a:p>
        </p:txBody>
      </p:sp>
      <p:sp>
        <p:nvSpPr>
          <p:cNvPr id="6" name="Title 5">
            <a:extLst>
              <a:ext uri="{FF2B5EF4-FFF2-40B4-BE49-F238E27FC236}">
                <a16:creationId xmlns:a16="http://schemas.microsoft.com/office/drawing/2014/main" id="{433446A3-A967-6CB4-2D13-83EF9AF5F60D}"/>
              </a:ext>
            </a:extLst>
          </p:cNvPr>
          <p:cNvSpPr>
            <a:spLocks noGrp="1"/>
          </p:cNvSpPr>
          <p:nvPr>
            <p:ph type="title"/>
          </p:nvPr>
        </p:nvSpPr>
        <p:spPr/>
        <p:txBody>
          <a:bodyPr/>
          <a:lstStyle/>
          <a:p>
            <a:r>
              <a:rPr lang="en-US" dirty="0"/>
              <a:t>Gola REDD+ Progress</a:t>
            </a:r>
          </a:p>
        </p:txBody>
      </p:sp>
      <p:sp>
        <p:nvSpPr>
          <p:cNvPr id="7" name="TextBox 6">
            <a:extLst>
              <a:ext uri="{FF2B5EF4-FFF2-40B4-BE49-F238E27FC236}">
                <a16:creationId xmlns:a16="http://schemas.microsoft.com/office/drawing/2014/main" id="{8EFABFC9-94E1-5464-45B4-B2E27E5030A0}"/>
              </a:ext>
            </a:extLst>
          </p:cNvPr>
          <p:cNvSpPr txBox="1"/>
          <p:nvPr/>
        </p:nvSpPr>
        <p:spPr>
          <a:xfrm>
            <a:off x="898524" y="1350962"/>
            <a:ext cx="6160002" cy="4777122"/>
          </a:xfrm>
          <a:prstGeom prst="rect">
            <a:avLst/>
          </a:prstGeom>
        </p:spPr>
        <p:txBody>
          <a:bodyPr vert="horz" lIns="91440" tIns="45720" rIns="91440" bIns="45720" rtlCol="0">
            <a:noAutofit/>
          </a:bodyPr>
          <a:lstStyle/>
          <a:p>
            <a:pPr marL="328613" indent="-285750">
              <a:lnSpc>
                <a:spcPct val="120000"/>
              </a:lnSpc>
              <a:spcAft>
                <a:spcPts val="450"/>
              </a:spcAft>
              <a:buFont typeface="Arial" panose="020B0604020202020204" pitchFamily="34" charset="0"/>
              <a:buChar char="•"/>
            </a:pPr>
            <a:r>
              <a:rPr lang="en-US" sz="1600" dirty="0"/>
              <a:t>Robust partnership: Government and civil society working together for past 20 years</a:t>
            </a:r>
          </a:p>
          <a:p>
            <a:pPr marL="328613" indent="-285750">
              <a:lnSpc>
                <a:spcPct val="120000"/>
              </a:lnSpc>
              <a:spcAft>
                <a:spcPts val="450"/>
              </a:spcAft>
              <a:buFont typeface="Arial" panose="020B0604020202020204" pitchFamily="34" charset="0"/>
              <a:buChar char="•"/>
            </a:pPr>
            <a:r>
              <a:rPr lang="en-US" sz="1600" dirty="0"/>
              <a:t>Protection of the 70,000 ha of National Park and surrounding Leakage Belt of the Gola forest and its biodiversity.</a:t>
            </a:r>
          </a:p>
          <a:p>
            <a:pPr marL="328613" indent="-285750">
              <a:lnSpc>
                <a:spcPct val="120000"/>
              </a:lnSpc>
              <a:spcAft>
                <a:spcPts val="450"/>
              </a:spcAft>
              <a:buFont typeface="Arial" panose="020B0604020202020204" pitchFamily="34" charset="0"/>
              <a:buChar char="•"/>
            </a:pPr>
            <a:r>
              <a:rPr lang="en-US" sz="1600" dirty="0"/>
              <a:t>Deliver community engagement and benefits to help protect the forest in 122 forest edge communities.</a:t>
            </a:r>
          </a:p>
          <a:p>
            <a:pPr marL="328613" indent="-285750">
              <a:lnSpc>
                <a:spcPct val="120000"/>
              </a:lnSpc>
              <a:spcAft>
                <a:spcPts val="450"/>
              </a:spcAft>
              <a:buFont typeface="Arial" panose="020B0604020202020204" pitchFamily="34" charset="0"/>
              <a:buChar char="•"/>
            </a:pPr>
            <a:r>
              <a:rPr lang="en-US" sz="1600" dirty="0"/>
              <a:t>Job creation and capacity building for about 170 staff to manage the project.</a:t>
            </a:r>
          </a:p>
          <a:p>
            <a:pPr marL="328613" indent="-285750">
              <a:lnSpc>
                <a:spcPct val="120000"/>
              </a:lnSpc>
              <a:spcAft>
                <a:spcPts val="450"/>
              </a:spcAft>
              <a:buFont typeface="Arial" panose="020B0604020202020204" pitchFamily="34" charset="0"/>
              <a:buChar char="•"/>
            </a:pPr>
            <a:r>
              <a:rPr lang="en-US" sz="1600" dirty="0"/>
              <a:t>Sustainable financing: carbon credits and trust funds seen as critical tools to deliver this.</a:t>
            </a:r>
          </a:p>
          <a:p>
            <a:pPr marL="328613" indent="-285750">
              <a:lnSpc>
                <a:spcPct val="120000"/>
              </a:lnSpc>
              <a:spcAft>
                <a:spcPts val="450"/>
              </a:spcAft>
              <a:buFont typeface="Arial" panose="020B0604020202020204" pitchFamily="34" charset="0"/>
              <a:buChar char="•"/>
            </a:pPr>
            <a:r>
              <a:rPr lang="en-US" sz="1600" dirty="0"/>
              <a:t>Successfully verified by third party assessors twice and currently on the 3rd Carbon verification process</a:t>
            </a:r>
          </a:p>
          <a:p>
            <a:pPr marL="328613" indent="-285750">
              <a:lnSpc>
                <a:spcPct val="120000"/>
              </a:lnSpc>
              <a:spcAft>
                <a:spcPts val="450"/>
              </a:spcAft>
              <a:buFont typeface="Arial" panose="020B0604020202020204" pitchFamily="34" charset="0"/>
              <a:buChar char="•"/>
            </a:pPr>
            <a:r>
              <a:rPr lang="en-US" sz="1600" dirty="0"/>
              <a:t>Estimated emissions reductions of about 3.4million tons in the past 10 years</a:t>
            </a:r>
          </a:p>
          <a:p>
            <a:pPr marL="385763" indent="-342900">
              <a:lnSpc>
                <a:spcPct val="120000"/>
              </a:lnSpc>
              <a:spcAft>
                <a:spcPts val="450"/>
              </a:spcAft>
              <a:buFont typeface="+mj-lt"/>
              <a:buAutoNum type="arabicPeriod"/>
            </a:pPr>
            <a:endParaRPr lang="en-US" sz="1600" dirty="0"/>
          </a:p>
          <a:p>
            <a:pPr marL="214313" indent="-171450">
              <a:lnSpc>
                <a:spcPct val="120000"/>
              </a:lnSpc>
              <a:spcAft>
                <a:spcPts val="450"/>
              </a:spcAft>
              <a:buFont typeface="Arial" panose="020B0604020202020204" pitchFamily="34" charset="0"/>
              <a:buChar char="•"/>
            </a:pPr>
            <a:endParaRPr lang="en-US" sz="1600" dirty="0"/>
          </a:p>
        </p:txBody>
      </p:sp>
      <p:sp>
        <p:nvSpPr>
          <p:cNvPr id="4" name="Rectangle 3">
            <a:extLst>
              <a:ext uri="{FF2B5EF4-FFF2-40B4-BE49-F238E27FC236}">
                <a16:creationId xmlns:a16="http://schemas.microsoft.com/office/drawing/2014/main" id="{FBE0D224-66A5-73DA-1E22-E28B8C5654AD}"/>
              </a:ext>
            </a:extLst>
          </p:cNvPr>
          <p:cNvSpPr/>
          <p:nvPr/>
        </p:nvSpPr>
        <p:spPr>
          <a:xfrm>
            <a:off x="10546883" y="233741"/>
            <a:ext cx="1412035" cy="1290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 name="Freeform 2">
            <a:extLst>
              <a:ext uri="{FF2B5EF4-FFF2-40B4-BE49-F238E27FC236}">
                <a16:creationId xmlns:a16="http://schemas.microsoft.com/office/drawing/2014/main" id="{BE486EBC-65D6-0DBA-AD47-0FAA718E7F14}"/>
              </a:ext>
            </a:extLst>
          </p:cNvPr>
          <p:cNvSpPr/>
          <p:nvPr/>
        </p:nvSpPr>
        <p:spPr>
          <a:xfrm rot="5400000">
            <a:off x="11259299" y="287242"/>
            <a:ext cx="1219943" cy="645459"/>
          </a:xfrm>
          <a:custGeom>
            <a:avLst/>
            <a:gdLst/>
            <a:ahLst/>
            <a:cxnLst/>
            <a:rect l="l" t="t" r="r" b="b"/>
            <a:pathLst>
              <a:path w="1472602" h="736301">
                <a:moveTo>
                  <a:pt x="0" y="0"/>
                </a:moveTo>
                <a:lnTo>
                  <a:pt x="1472601" y="0"/>
                </a:lnTo>
                <a:lnTo>
                  <a:pt x="1472601" y="736301"/>
                </a:lnTo>
                <a:lnTo>
                  <a:pt x="0" y="736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504"/>
          </a:p>
        </p:txBody>
      </p:sp>
      <p:pic>
        <p:nvPicPr>
          <p:cNvPr id="10" name="Content Placeholder 5">
            <a:extLst>
              <a:ext uri="{FF2B5EF4-FFF2-40B4-BE49-F238E27FC236}">
                <a16:creationId xmlns:a16="http://schemas.microsoft.com/office/drawing/2014/main" id="{27487695-275E-796E-CB50-5BE7E52F43C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861" t="1" r="2009" b="1315"/>
          <a:stretch/>
        </p:blipFill>
        <p:spPr>
          <a:xfrm>
            <a:off x="10796848" y="331269"/>
            <a:ext cx="1079346" cy="1080000"/>
          </a:xfrm>
          <a:prstGeom prst="ellipse">
            <a:avLst/>
          </a:prstGeom>
        </p:spPr>
      </p:pic>
      <p:pic>
        <p:nvPicPr>
          <p:cNvPr id="11" name="Picture 10">
            <a:extLst>
              <a:ext uri="{FF2B5EF4-FFF2-40B4-BE49-F238E27FC236}">
                <a16:creationId xmlns:a16="http://schemas.microsoft.com/office/drawing/2014/main" id="{087C5BE6-CE93-BCC2-FDA8-99AEE1B4622F}"/>
              </a:ext>
            </a:extLst>
          </p:cNvPr>
          <p:cNvPicPr>
            <a:picLocks/>
          </p:cNvPicPr>
          <p:nvPr/>
        </p:nvPicPr>
        <p:blipFill rotWithShape="1">
          <a:blip r:embed="rId5" cstate="hqprint">
            <a:extLst>
              <a:ext uri="{28A0092B-C50C-407E-A947-70E740481C1C}">
                <a14:useLocalDpi xmlns:a14="http://schemas.microsoft.com/office/drawing/2010/main"/>
              </a:ext>
            </a:extLst>
          </a:blip>
          <a:srcRect/>
          <a:stretch/>
        </p:blipFill>
        <p:spPr>
          <a:xfrm>
            <a:off x="7308491" y="1314867"/>
            <a:ext cx="4442400" cy="4442400"/>
          </a:xfrm>
          <a:prstGeom prst="ellipse">
            <a:avLst/>
          </a:prstGeom>
        </p:spPr>
      </p:pic>
    </p:spTree>
    <p:extLst>
      <p:ext uri="{BB962C8B-B14F-4D97-AF65-F5344CB8AC3E}">
        <p14:creationId xmlns:p14="http://schemas.microsoft.com/office/powerpoint/2010/main" val="2832573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3D2D5BAC-3FBA-EEE6-EF88-157E512857FB}"/>
              </a:ext>
            </a:extLst>
          </p:cNvPr>
          <p:cNvSpPr>
            <a:spLocks noGrp="1"/>
          </p:cNvSpPr>
          <p:nvPr>
            <p:ph type="ftr" sz="quarter" idx="21"/>
          </p:nvPr>
        </p:nvSpPr>
        <p:spPr/>
        <p:txBody>
          <a:bodyPr/>
          <a:lstStyle/>
          <a:p>
            <a:r>
              <a:rPr lang="en-GB"/>
              <a:t>The Greater Gola Landscape - Future for Forests, People, and Biodiversity</a:t>
            </a:r>
          </a:p>
        </p:txBody>
      </p:sp>
      <p:sp>
        <p:nvSpPr>
          <p:cNvPr id="13" name="Slide Number Placeholder 12">
            <a:extLst>
              <a:ext uri="{FF2B5EF4-FFF2-40B4-BE49-F238E27FC236}">
                <a16:creationId xmlns:a16="http://schemas.microsoft.com/office/drawing/2014/main" id="{7027A495-CF27-246B-AA7D-655A3279398D}"/>
              </a:ext>
            </a:extLst>
          </p:cNvPr>
          <p:cNvSpPr>
            <a:spLocks noGrp="1"/>
          </p:cNvSpPr>
          <p:nvPr>
            <p:ph type="sldNum" sz="quarter" idx="22"/>
          </p:nvPr>
        </p:nvSpPr>
        <p:spPr/>
        <p:txBody>
          <a:bodyPr/>
          <a:lstStyle/>
          <a:p>
            <a:fld id="{6139BFAE-67AB-46BF-8C52-659FB5DFC59A}" type="slidenum">
              <a:rPr lang="en-GB" smtClean="0"/>
              <a:pPr/>
              <a:t>9</a:t>
            </a:fld>
            <a:r>
              <a:rPr lang="en-GB"/>
              <a:t> </a:t>
            </a:r>
          </a:p>
        </p:txBody>
      </p:sp>
      <p:sp>
        <p:nvSpPr>
          <p:cNvPr id="14" name="Title 13">
            <a:extLst>
              <a:ext uri="{FF2B5EF4-FFF2-40B4-BE49-F238E27FC236}">
                <a16:creationId xmlns:a16="http://schemas.microsoft.com/office/drawing/2014/main" id="{FFC13D44-492E-3C99-03A9-9AB44ABAC997}"/>
              </a:ext>
            </a:extLst>
          </p:cNvPr>
          <p:cNvSpPr>
            <a:spLocks noGrp="1"/>
          </p:cNvSpPr>
          <p:nvPr>
            <p:ph type="title"/>
          </p:nvPr>
        </p:nvSpPr>
        <p:spPr>
          <a:xfrm>
            <a:off x="912269" y="609971"/>
            <a:ext cx="8960970" cy="484748"/>
          </a:xfrm>
        </p:spPr>
        <p:txBody>
          <a:bodyPr/>
          <a:lstStyle/>
          <a:p>
            <a:r>
              <a:rPr lang="en-US" dirty="0"/>
              <a:t>Key Intervention Areas</a:t>
            </a:r>
          </a:p>
        </p:txBody>
      </p:sp>
      <p:grpSp>
        <p:nvGrpSpPr>
          <p:cNvPr id="17" name="Group 5">
            <a:extLst>
              <a:ext uri="{FF2B5EF4-FFF2-40B4-BE49-F238E27FC236}">
                <a16:creationId xmlns:a16="http://schemas.microsoft.com/office/drawing/2014/main" id="{8E4DE2C2-9517-C0C6-D0CC-9FE59234E770}"/>
              </a:ext>
            </a:extLst>
          </p:cNvPr>
          <p:cNvGrpSpPr>
            <a:grpSpLocks noChangeAspect="1"/>
          </p:cNvGrpSpPr>
          <p:nvPr/>
        </p:nvGrpSpPr>
        <p:grpSpPr>
          <a:xfrm>
            <a:off x="1359051" y="1689936"/>
            <a:ext cx="1603177" cy="3111730"/>
            <a:chOff x="0" y="0"/>
            <a:chExt cx="2948813" cy="6350000"/>
          </a:xfrm>
        </p:grpSpPr>
        <p:sp>
          <p:nvSpPr>
            <p:cNvPr id="18" name="Freeform 6">
              <a:extLst>
                <a:ext uri="{FF2B5EF4-FFF2-40B4-BE49-F238E27FC236}">
                  <a16:creationId xmlns:a16="http://schemas.microsoft.com/office/drawing/2014/main" id="{CDDAFA48-484D-2B89-9D44-6B64DE3C5E81}"/>
                </a:ext>
              </a:extLst>
            </p:cNvPr>
            <p:cNvSpPr/>
            <p:nvPr/>
          </p:nvSpPr>
          <p:spPr>
            <a:xfrm>
              <a:off x="0" y="0"/>
              <a:ext cx="2948813" cy="6350000"/>
            </a:xfrm>
            <a:custGeom>
              <a:avLst/>
              <a:gdLst/>
              <a:ahLst/>
              <a:cxnLst/>
              <a:rect l="l" t="t" r="r" b="b"/>
              <a:pathLst>
                <a:path w="2948813" h="6350000">
                  <a:moveTo>
                    <a:pt x="2948813" y="1474470"/>
                  </a:moveTo>
                  <a:lnTo>
                    <a:pt x="2948813" y="4875530"/>
                  </a:lnTo>
                  <a:cubicBezTo>
                    <a:pt x="2948813" y="5689854"/>
                    <a:pt x="2288667" y="6350000"/>
                    <a:pt x="1474343" y="6350000"/>
                  </a:cubicBezTo>
                  <a:lnTo>
                    <a:pt x="1474343" y="6350000"/>
                  </a:lnTo>
                  <a:cubicBezTo>
                    <a:pt x="660146" y="6350000"/>
                    <a:pt x="0" y="5689854"/>
                    <a:pt x="0" y="4875530"/>
                  </a:cubicBezTo>
                  <a:lnTo>
                    <a:pt x="0" y="1474470"/>
                  </a:lnTo>
                  <a:cubicBezTo>
                    <a:pt x="0" y="660146"/>
                    <a:pt x="660146" y="0"/>
                    <a:pt x="1474470" y="0"/>
                  </a:cubicBezTo>
                  <a:lnTo>
                    <a:pt x="1474470" y="0"/>
                  </a:lnTo>
                  <a:cubicBezTo>
                    <a:pt x="2288667" y="0"/>
                    <a:pt x="2948813" y="660146"/>
                    <a:pt x="2948813" y="1474470"/>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sz="504"/>
            </a:p>
          </p:txBody>
        </p:sp>
      </p:grpSp>
      <p:sp>
        <p:nvSpPr>
          <p:cNvPr id="19" name="TextBox 19">
            <a:extLst>
              <a:ext uri="{FF2B5EF4-FFF2-40B4-BE49-F238E27FC236}">
                <a16:creationId xmlns:a16="http://schemas.microsoft.com/office/drawing/2014/main" id="{644BF75B-8AD5-41C7-430F-A0543C0C3EFD}"/>
              </a:ext>
            </a:extLst>
          </p:cNvPr>
          <p:cNvSpPr txBox="1"/>
          <p:nvPr/>
        </p:nvSpPr>
        <p:spPr>
          <a:xfrm>
            <a:off x="6412155" y="4946118"/>
            <a:ext cx="1527295" cy="759439"/>
          </a:xfrm>
          <a:prstGeom prst="rect">
            <a:avLst/>
          </a:prstGeom>
        </p:spPr>
        <p:txBody>
          <a:bodyPr lIns="0" tIns="0" rIns="0" bIns="0" rtlCol="0" anchor="t">
            <a:spAutoFit/>
          </a:bodyPr>
          <a:lstStyle/>
          <a:p>
            <a:pPr algn="ctr">
              <a:lnSpc>
                <a:spcPts val="2026"/>
              </a:lnSpc>
              <a:spcBef>
                <a:spcPct val="0"/>
              </a:spcBef>
            </a:pPr>
            <a:r>
              <a:rPr lang="en-US" sz="1600" b="1" dirty="0">
                <a:solidFill>
                  <a:schemeClr val="tx2"/>
                </a:solidFill>
                <a:latin typeface="+mj-lt"/>
              </a:rPr>
              <a:t>Community Outreach &amp; Development</a:t>
            </a:r>
          </a:p>
        </p:txBody>
      </p:sp>
      <p:sp>
        <p:nvSpPr>
          <p:cNvPr id="20" name="TextBox 20">
            <a:extLst>
              <a:ext uri="{FF2B5EF4-FFF2-40B4-BE49-F238E27FC236}">
                <a16:creationId xmlns:a16="http://schemas.microsoft.com/office/drawing/2014/main" id="{280A3DAD-0435-A9BA-AA91-D4BB9179826E}"/>
              </a:ext>
            </a:extLst>
          </p:cNvPr>
          <p:cNvSpPr txBox="1"/>
          <p:nvPr/>
        </p:nvSpPr>
        <p:spPr>
          <a:xfrm>
            <a:off x="3923543" y="4944836"/>
            <a:ext cx="1527295" cy="1002454"/>
          </a:xfrm>
          <a:prstGeom prst="rect">
            <a:avLst/>
          </a:prstGeom>
        </p:spPr>
        <p:txBody>
          <a:bodyPr lIns="0" tIns="0" rIns="0" bIns="0" rtlCol="0" anchor="t">
            <a:spAutoFit/>
          </a:bodyPr>
          <a:lstStyle/>
          <a:p>
            <a:pPr algn="ctr">
              <a:lnSpc>
                <a:spcPts val="2026"/>
              </a:lnSpc>
              <a:spcBef>
                <a:spcPct val="0"/>
              </a:spcBef>
            </a:pPr>
            <a:r>
              <a:rPr lang="en-US" sz="1600" b="1" dirty="0">
                <a:solidFill>
                  <a:schemeClr val="tx2"/>
                </a:solidFill>
                <a:latin typeface="+mj-lt"/>
              </a:rPr>
              <a:t>Research &amp; Monitoring</a:t>
            </a:r>
          </a:p>
          <a:p>
            <a:pPr algn="ctr">
              <a:lnSpc>
                <a:spcPts val="2026"/>
              </a:lnSpc>
              <a:spcBef>
                <a:spcPct val="0"/>
              </a:spcBef>
            </a:pPr>
            <a:endParaRPr lang="en-US" sz="1600" b="1" dirty="0">
              <a:solidFill>
                <a:schemeClr val="tx2"/>
              </a:solidFill>
              <a:latin typeface="+mj-lt"/>
            </a:endParaRPr>
          </a:p>
          <a:p>
            <a:pPr algn="ctr">
              <a:lnSpc>
                <a:spcPts val="2026"/>
              </a:lnSpc>
              <a:spcBef>
                <a:spcPct val="0"/>
              </a:spcBef>
            </a:pPr>
            <a:endParaRPr lang="en-US" sz="1200" b="1" dirty="0">
              <a:solidFill>
                <a:schemeClr val="tx2"/>
              </a:solidFill>
              <a:latin typeface="+mj-lt"/>
            </a:endParaRPr>
          </a:p>
        </p:txBody>
      </p:sp>
      <p:sp>
        <p:nvSpPr>
          <p:cNvPr id="21" name="TextBox 21">
            <a:extLst>
              <a:ext uri="{FF2B5EF4-FFF2-40B4-BE49-F238E27FC236}">
                <a16:creationId xmlns:a16="http://schemas.microsoft.com/office/drawing/2014/main" id="{D787B8D4-9665-799A-D4F2-468BF1381E9E}"/>
              </a:ext>
            </a:extLst>
          </p:cNvPr>
          <p:cNvSpPr txBox="1"/>
          <p:nvPr/>
        </p:nvSpPr>
        <p:spPr>
          <a:xfrm>
            <a:off x="1266237" y="4950355"/>
            <a:ext cx="1788803" cy="1015919"/>
          </a:xfrm>
          <a:prstGeom prst="rect">
            <a:avLst/>
          </a:prstGeom>
        </p:spPr>
        <p:txBody>
          <a:bodyPr wrap="square" lIns="0" tIns="0" rIns="0" bIns="0" rtlCol="0" anchor="t">
            <a:spAutoFit/>
          </a:bodyPr>
          <a:lstStyle/>
          <a:p>
            <a:pPr algn="ctr">
              <a:lnSpc>
                <a:spcPts val="2026"/>
              </a:lnSpc>
              <a:spcBef>
                <a:spcPct val="0"/>
              </a:spcBef>
            </a:pPr>
            <a:r>
              <a:rPr lang="en-US" sz="1600" b="1" dirty="0">
                <a:solidFill>
                  <a:schemeClr val="tx2"/>
                </a:solidFill>
                <a:latin typeface="+mj-lt"/>
              </a:rPr>
              <a:t>Protection &amp; Management</a:t>
            </a:r>
          </a:p>
          <a:p>
            <a:pPr algn="ctr">
              <a:lnSpc>
                <a:spcPts val="2026"/>
              </a:lnSpc>
              <a:spcBef>
                <a:spcPct val="0"/>
              </a:spcBef>
            </a:pPr>
            <a:endParaRPr lang="en-US" sz="1600" b="1" dirty="0">
              <a:solidFill>
                <a:schemeClr val="tx2"/>
              </a:solidFill>
              <a:latin typeface="+mj-lt"/>
            </a:endParaRPr>
          </a:p>
          <a:p>
            <a:pPr algn="ctr">
              <a:lnSpc>
                <a:spcPts val="2026"/>
              </a:lnSpc>
              <a:spcBef>
                <a:spcPct val="0"/>
              </a:spcBef>
            </a:pPr>
            <a:endParaRPr lang="en-US" sz="1600" b="1" dirty="0">
              <a:solidFill>
                <a:schemeClr val="tx2"/>
              </a:solidFill>
              <a:latin typeface="+mj-lt"/>
            </a:endParaRPr>
          </a:p>
        </p:txBody>
      </p:sp>
      <p:grpSp>
        <p:nvGrpSpPr>
          <p:cNvPr id="22" name="Group 9">
            <a:extLst>
              <a:ext uri="{FF2B5EF4-FFF2-40B4-BE49-F238E27FC236}">
                <a16:creationId xmlns:a16="http://schemas.microsoft.com/office/drawing/2014/main" id="{AE9D88C4-1D54-CA96-54F9-F819AE109585}"/>
              </a:ext>
            </a:extLst>
          </p:cNvPr>
          <p:cNvGrpSpPr>
            <a:grpSpLocks noChangeAspect="1"/>
          </p:cNvGrpSpPr>
          <p:nvPr/>
        </p:nvGrpSpPr>
        <p:grpSpPr>
          <a:xfrm>
            <a:off x="8937320" y="1690648"/>
            <a:ext cx="1527294" cy="3126218"/>
            <a:chOff x="0" y="0"/>
            <a:chExt cx="2948813" cy="6350000"/>
          </a:xfrm>
        </p:grpSpPr>
        <p:sp>
          <p:nvSpPr>
            <p:cNvPr id="23" name="Freeform 10">
              <a:extLst>
                <a:ext uri="{FF2B5EF4-FFF2-40B4-BE49-F238E27FC236}">
                  <a16:creationId xmlns:a16="http://schemas.microsoft.com/office/drawing/2014/main" id="{B2BFE310-C266-2F57-DAED-44178DFCBD73}"/>
                </a:ext>
              </a:extLst>
            </p:cNvPr>
            <p:cNvSpPr/>
            <p:nvPr/>
          </p:nvSpPr>
          <p:spPr>
            <a:xfrm>
              <a:off x="0" y="0"/>
              <a:ext cx="2948813" cy="6350000"/>
            </a:xfrm>
            <a:custGeom>
              <a:avLst/>
              <a:gdLst/>
              <a:ahLst/>
              <a:cxnLst/>
              <a:rect l="l" t="t" r="r" b="b"/>
              <a:pathLst>
                <a:path w="2948813" h="6350000">
                  <a:moveTo>
                    <a:pt x="2948813" y="1474470"/>
                  </a:moveTo>
                  <a:lnTo>
                    <a:pt x="2948813" y="4875530"/>
                  </a:lnTo>
                  <a:cubicBezTo>
                    <a:pt x="2948813" y="5689854"/>
                    <a:pt x="2288667" y="6350000"/>
                    <a:pt x="1474343" y="6350000"/>
                  </a:cubicBezTo>
                  <a:lnTo>
                    <a:pt x="1474343" y="6350000"/>
                  </a:lnTo>
                  <a:cubicBezTo>
                    <a:pt x="660146" y="6350000"/>
                    <a:pt x="0" y="5689854"/>
                    <a:pt x="0" y="4875530"/>
                  </a:cubicBezTo>
                  <a:lnTo>
                    <a:pt x="0" y="1474470"/>
                  </a:lnTo>
                  <a:cubicBezTo>
                    <a:pt x="0" y="660146"/>
                    <a:pt x="660146" y="0"/>
                    <a:pt x="1474470" y="0"/>
                  </a:cubicBezTo>
                  <a:lnTo>
                    <a:pt x="1474470" y="0"/>
                  </a:lnTo>
                  <a:cubicBezTo>
                    <a:pt x="2288667" y="0"/>
                    <a:pt x="2948813" y="660146"/>
                    <a:pt x="2948813" y="1474470"/>
                  </a:cubicBez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sz="504"/>
            </a:p>
          </p:txBody>
        </p:sp>
      </p:grpSp>
      <p:sp>
        <p:nvSpPr>
          <p:cNvPr id="24" name="TextBox 19">
            <a:extLst>
              <a:ext uri="{FF2B5EF4-FFF2-40B4-BE49-F238E27FC236}">
                <a16:creationId xmlns:a16="http://schemas.microsoft.com/office/drawing/2014/main" id="{4FA0BBBF-30CB-B8C2-715F-C6E4FF626665}"/>
              </a:ext>
            </a:extLst>
          </p:cNvPr>
          <p:cNvSpPr txBox="1"/>
          <p:nvPr/>
        </p:nvSpPr>
        <p:spPr>
          <a:xfrm>
            <a:off x="9019588" y="4944836"/>
            <a:ext cx="1527295" cy="1002454"/>
          </a:xfrm>
          <a:prstGeom prst="rect">
            <a:avLst/>
          </a:prstGeom>
        </p:spPr>
        <p:txBody>
          <a:bodyPr lIns="0" tIns="0" rIns="0" bIns="0" rtlCol="0" anchor="t">
            <a:spAutoFit/>
          </a:bodyPr>
          <a:lstStyle/>
          <a:p>
            <a:pPr algn="ctr">
              <a:lnSpc>
                <a:spcPts val="2026"/>
              </a:lnSpc>
              <a:spcBef>
                <a:spcPct val="0"/>
              </a:spcBef>
            </a:pPr>
            <a:r>
              <a:rPr lang="en-US" sz="1600" b="1" dirty="0">
                <a:solidFill>
                  <a:schemeClr val="tx2"/>
                </a:solidFill>
                <a:latin typeface="+mj-lt"/>
              </a:rPr>
              <a:t>Sustainable Livelihoods &amp; Enterprise</a:t>
            </a:r>
          </a:p>
          <a:p>
            <a:pPr algn="ctr">
              <a:lnSpc>
                <a:spcPts val="2026"/>
              </a:lnSpc>
              <a:spcBef>
                <a:spcPct val="0"/>
              </a:spcBef>
            </a:pPr>
            <a:endParaRPr lang="en-US" sz="1200" b="1" dirty="0">
              <a:solidFill>
                <a:schemeClr val="tx2"/>
              </a:solidFill>
              <a:latin typeface="+mj-lt"/>
            </a:endParaRPr>
          </a:p>
        </p:txBody>
      </p:sp>
      <p:pic>
        <p:nvPicPr>
          <p:cNvPr id="25" name="Picture 24">
            <a:extLst>
              <a:ext uri="{FF2B5EF4-FFF2-40B4-BE49-F238E27FC236}">
                <a16:creationId xmlns:a16="http://schemas.microsoft.com/office/drawing/2014/main" id="{ADD11F59-6C84-7537-B26F-1EB22B128C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12155" y="1689936"/>
            <a:ext cx="1527146" cy="3126929"/>
          </a:xfrm>
          <a:prstGeom prst="roundRect">
            <a:avLst>
              <a:gd name="adj" fmla="val 50000"/>
            </a:avLst>
          </a:prstGeom>
        </p:spPr>
      </p:pic>
      <p:pic>
        <p:nvPicPr>
          <p:cNvPr id="26" name="Picture 25">
            <a:extLst>
              <a:ext uri="{FF2B5EF4-FFF2-40B4-BE49-F238E27FC236}">
                <a16:creationId xmlns:a16="http://schemas.microsoft.com/office/drawing/2014/main" id="{13376BB7-7FE1-E7AD-E69F-0C0275D8A803}"/>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colorTemperature colorTemp="5300"/>
                    </a14:imgEffect>
                    <a14:imgEffect>
                      <a14:saturation sat="90000"/>
                    </a14:imgEffect>
                    <a14:imgEffect>
                      <a14:brightnessContrast bright="36000" contrast="16000"/>
                    </a14:imgEffect>
                  </a14:imgLayer>
                </a14:imgProps>
              </a:ext>
              <a:ext uri="{28A0092B-C50C-407E-A947-70E740481C1C}">
                <a14:useLocalDpi xmlns:a14="http://schemas.microsoft.com/office/drawing/2010/main"/>
              </a:ext>
            </a:extLst>
          </a:blip>
          <a:srcRect/>
          <a:stretch/>
        </p:blipFill>
        <p:spPr>
          <a:xfrm>
            <a:off x="3884215" y="1689936"/>
            <a:ext cx="1605953" cy="3111730"/>
          </a:xfrm>
          <a:prstGeom prst="roundRect">
            <a:avLst>
              <a:gd name="adj" fmla="val 50000"/>
            </a:avLst>
          </a:prstGeom>
        </p:spPr>
      </p:pic>
      <p:sp>
        <p:nvSpPr>
          <p:cNvPr id="2" name="Rectangle 1">
            <a:extLst>
              <a:ext uri="{FF2B5EF4-FFF2-40B4-BE49-F238E27FC236}">
                <a16:creationId xmlns:a16="http://schemas.microsoft.com/office/drawing/2014/main" id="{82F3DEF1-D7BC-6D8C-44E0-04575C6AC020}"/>
              </a:ext>
            </a:extLst>
          </p:cNvPr>
          <p:cNvSpPr/>
          <p:nvPr/>
        </p:nvSpPr>
        <p:spPr>
          <a:xfrm>
            <a:off x="10546883" y="233741"/>
            <a:ext cx="1412035" cy="1290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 name="Freeform 2">
            <a:extLst>
              <a:ext uri="{FF2B5EF4-FFF2-40B4-BE49-F238E27FC236}">
                <a16:creationId xmlns:a16="http://schemas.microsoft.com/office/drawing/2014/main" id="{798EF6FE-9F56-DB8F-6173-B1152C354CF8}"/>
              </a:ext>
            </a:extLst>
          </p:cNvPr>
          <p:cNvSpPr/>
          <p:nvPr/>
        </p:nvSpPr>
        <p:spPr>
          <a:xfrm rot="5400000">
            <a:off x="11259299" y="287242"/>
            <a:ext cx="1219943" cy="645459"/>
          </a:xfrm>
          <a:custGeom>
            <a:avLst/>
            <a:gdLst/>
            <a:ahLst/>
            <a:cxnLst/>
            <a:rect l="l" t="t" r="r" b="b"/>
            <a:pathLst>
              <a:path w="1472602" h="736301">
                <a:moveTo>
                  <a:pt x="0" y="0"/>
                </a:moveTo>
                <a:lnTo>
                  <a:pt x="1472601" y="0"/>
                </a:lnTo>
                <a:lnTo>
                  <a:pt x="1472601" y="736301"/>
                </a:lnTo>
                <a:lnTo>
                  <a:pt x="0" y="7363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504"/>
          </a:p>
        </p:txBody>
      </p:sp>
      <p:pic>
        <p:nvPicPr>
          <p:cNvPr id="4" name="Content Placeholder 5">
            <a:extLst>
              <a:ext uri="{FF2B5EF4-FFF2-40B4-BE49-F238E27FC236}">
                <a16:creationId xmlns:a16="http://schemas.microsoft.com/office/drawing/2014/main" id="{5AF2F4A7-82E1-F2B2-158C-196B5826514B}"/>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2861" t="1" r="2009" b="1315"/>
          <a:stretch/>
        </p:blipFill>
        <p:spPr>
          <a:xfrm>
            <a:off x="10796848" y="331269"/>
            <a:ext cx="1079346" cy="1080000"/>
          </a:xfrm>
          <a:prstGeom prst="ellipse">
            <a:avLst/>
          </a:prstGeom>
        </p:spPr>
      </p:pic>
    </p:spTree>
    <p:extLst>
      <p:ext uri="{BB962C8B-B14F-4D97-AF65-F5344CB8AC3E}">
        <p14:creationId xmlns:p14="http://schemas.microsoft.com/office/powerpoint/2010/main" val="4288688443"/>
      </p:ext>
    </p:extLst>
  </p:cSld>
  <p:clrMapOvr>
    <a:masterClrMapping/>
  </p:clrMapOvr>
</p:sld>
</file>

<file path=ppt/theme/theme1.xml><?xml version="1.0" encoding="utf-8"?>
<a:theme xmlns:a="http://schemas.openxmlformats.org/drawingml/2006/main" name="RSPB">
  <a:themeElements>
    <a:clrScheme name="RSPB">
      <a:dk1>
        <a:srgbClr val="000000"/>
      </a:dk1>
      <a:lt1>
        <a:srgbClr val="FFFFFF"/>
      </a:lt1>
      <a:dk2>
        <a:srgbClr val="144650"/>
      </a:dk2>
      <a:lt2>
        <a:srgbClr val="DDDDDD"/>
      </a:lt2>
      <a:accent1>
        <a:srgbClr val="64BE2C"/>
      </a:accent1>
      <a:accent2>
        <a:srgbClr val="009BFF"/>
      </a:accent2>
      <a:accent3>
        <a:srgbClr val="144650"/>
      </a:accent3>
      <a:accent4>
        <a:srgbClr val="A06E3C"/>
      </a:accent4>
      <a:accent5>
        <a:srgbClr val="FFEA97"/>
      </a:accent5>
      <a:accent6>
        <a:srgbClr val="F5B1B6"/>
      </a:accent6>
      <a:hlink>
        <a:srgbClr val="009BFF"/>
      </a:hlink>
      <a:folHlink>
        <a:srgbClr val="009BFF"/>
      </a:folHlink>
    </a:clrScheme>
    <a:fontScheme name="RSPB">
      <a:majorFont>
        <a:latin typeface="Constant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Sand">
      <a:srgbClr val="D0C8AB"/>
    </a:custClr>
    <a:custClr name="Light Green">
      <a:srgbClr val="BEE1AF"/>
    </a:custClr>
    <a:custClr name="Spring Green">
      <a:srgbClr val="B7E150"/>
    </a:custClr>
    <a:custClr name="Tan">
      <a:srgbClr val="A06E3C"/>
    </a:custClr>
    <a:custClr name="Slate">
      <a:srgbClr val="808589"/>
    </a:custClr>
    <a:custClr name="BLANK">
      <a:srgbClr val="FFFFFF"/>
    </a:custClr>
    <a:custClr name="BLANK">
      <a:srgbClr val="FFFFFF"/>
    </a:custClr>
    <a:custClr name="BLANK">
      <a:srgbClr val="FFFFFF"/>
    </a:custClr>
    <a:custClr name="BLANK">
      <a:srgbClr val="FFFFFF"/>
    </a:custClr>
    <a:custClr name="BLANK">
      <a:srgbClr val="FFFFFF"/>
    </a:custClr>
    <a:custClr name="Lilac">
      <a:srgbClr val="9DB9E3"/>
    </a:custClr>
    <a:custClr name="Deep Blue">
      <a:srgbClr val="3A5091"/>
    </a:custClr>
    <a:custClr name="Aquamarine">
      <a:srgbClr val="55CFCF"/>
    </a:custClr>
    <a:custClr name="Dusty Blue">
      <a:srgbClr val="2893C8"/>
    </a:custClr>
    <a:custClr name="Teal">
      <a:srgbClr val="008287"/>
    </a:custClr>
    <a:custClr name="BLANK">
      <a:srgbClr val="FFFFFF"/>
    </a:custClr>
    <a:custClr name="BLANK">
      <a:srgbClr val="FFFFFF"/>
    </a:custClr>
    <a:custClr name="BLANK">
      <a:srgbClr val="FFFFFF"/>
    </a:custClr>
    <a:custClr name="BLANK">
      <a:srgbClr val="FFFFFF"/>
    </a:custClr>
    <a:custClr name="BLANK">
      <a:srgbClr val="FFFFFF"/>
    </a:custClr>
    <a:custClr name="Light Blue">
      <a:srgbClr val="A4D9ED"/>
    </a:custClr>
    <a:custClr name="Soft Yellow">
      <a:srgbClr val="FFEA97"/>
    </a:custClr>
    <a:custClr name="Amber">
      <a:srgbClr val="FAB957"/>
    </a:custClr>
    <a:custClr name="Dusty Pink">
      <a:srgbClr val="F5B1B6"/>
    </a:custClr>
    <a:custClr name="Soft Grey">
      <a:srgbClr val="DDDDDD"/>
    </a:custClr>
    <a:custClr name="BLANK">
      <a:srgbClr val="FFFFFF"/>
    </a:custClr>
    <a:custClr name="BLANK">
      <a:srgbClr val="FFFF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RSPB Presentation.potx" id="{42A4B8AC-66CC-40A9-8CF0-6E80847E39DE}" vid="{CF1ADFCD-10A3-4699-8870-8DF67FA1539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63BF80EE76594D88C4F06900C9AC48" ma:contentTypeVersion="14" ma:contentTypeDescription="Create a new document." ma:contentTypeScope="" ma:versionID="a8f69e3f752d7cd755c9012c123be4d9">
  <xsd:schema xmlns:xsd="http://www.w3.org/2001/XMLSchema" xmlns:xs="http://www.w3.org/2001/XMLSchema" xmlns:p="http://schemas.microsoft.com/office/2006/metadata/properties" xmlns:ns3="27f1b4dc-2ea3-46cc-ab71-f98efdbc6a95" xmlns:ns4="804ef89f-e1a8-4456-b077-42d97e04a42b" targetNamespace="http://schemas.microsoft.com/office/2006/metadata/properties" ma:root="true" ma:fieldsID="aa8a0dfc2cad33e4682b6e1c90f4531e" ns3:_="" ns4:_="">
    <xsd:import namespace="27f1b4dc-2ea3-46cc-ab71-f98efdbc6a95"/>
    <xsd:import namespace="804ef89f-e1a8-4456-b077-42d97e04a42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_activity"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f1b4dc-2ea3-46cc-ab71-f98efdbc6a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04ef89f-e1a8-4456-b077-42d97e04a42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27f1b4dc-2ea3-46cc-ab71-f98efdbc6a95" xsi:nil="true"/>
  </documentManagement>
</p:properties>
</file>

<file path=customXml/itemProps1.xml><?xml version="1.0" encoding="utf-8"?>
<ds:datastoreItem xmlns:ds="http://schemas.openxmlformats.org/officeDocument/2006/customXml" ds:itemID="{0B08AF1A-4683-43C3-B95D-B65B6B7BE5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f1b4dc-2ea3-46cc-ab71-f98efdbc6a95"/>
    <ds:schemaRef ds:uri="804ef89f-e1a8-4456-b077-42d97e04a4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4CD250-9E80-477F-AD5A-C3FC54B972ED}">
  <ds:schemaRefs>
    <ds:schemaRef ds:uri="http://schemas.microsoft.com/sharepoint/v3/contenttype/forms"/>
  </ds:schemaRefs>
</ds:datastoreItem>
</file>

<file path=customXml/itemProps3.xml><?xml version="1.0" encoding="utf-8"?>
<ds:datastoreItem xmlns:ds="http://schemas.openxmlformats.org/officeDocument/2006/customXml" ds:itemID="{6EEC27FF-F406-4839-8571-D2B13F0669BB}">
  <ds:schemaRefs>
    <ds:schemaRef ds:uri="http://purl.org/dc/dcmitype/"/>
    <ds:schemaRef ds:uri="27f1b4dc-2ea3-46cc-ab71-f98efdbc6a95"/>
    <ds:schemaRef ds:uri="http://purl.org/dc/elements/1.1/"/>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804ef89f-e1a8-4456-b077-42d97e04a42b"/>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RSPB Presentation</Template>
  <TotalTime>0</TotalTime>
  <Words>2715</Words>
  <Application>Microsoft Office PowerPoint</Application>
  <PresentationFormat>Widescreen</PresentationFormat>
  <Paragraphs>340</Paragraphs>
  <Slides>30</Slides>
  <Notes>20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30</vt:i4>
      </vt:variant>
    </vt:vector>
  </HeadingPairs>
  <TitlesOfParts>
    <vt:vector size="42" baseType="lpstr">
      <vt:lpstr>Aptos</vt:lpstr>
      <vt:lpstr>Arial</vt:lpstr>
      <vt:lpstr>Calibri</vt:lpstr>
      <vt:lpstr>Constantia</vt:lpstr>
      <vt:lpstr>Montserrat</vt:lpstr>
      <vt:lpstr>Roboto Bold</vt:lpstr>
      <vt:lpstr>Source Sans Pro</vt:lpstr>
      <vt:lpstr>Source Sans Pro Bold</vt:lpstr>
      <vt:lpstr>verdana</vt:lpstr>
      <vt:lpstr>Wingdings</vt:lpstr>
      <vt:lpstr>RSPB</vt:lpstr>
      <vt:lpstr>Office Theme</vt:lpstr>
      <vt:lpstr>PowerPoint Presentation</vt:lpstr>
      <vt:lpstr>The Gola Rainforest National Park Securing a Future for Forests, People, and Biodiversity </vt:lpstr>
      <vt:lpstr>The Greater Gola Landscape  A Transboundary Landscape Sierra Leone and Liberia</vt:lpstr>
      <vt:lpstr>PowerPoint Presentation</vt:lpstr>
      <vt:lpstr>Gola REDD+ Project</vt:lpstr>
      <vt:lpstr>PowerPoint Presentation</vt:lpstr>
      <vt:lpstr>Gola REDD+ Project</vt:lpstr>
      <vt:lpstr>Gola REDD+ Progress</vt:lpstr>
      <vt:lpstr>Key Intervention Areas</vt:lpstr>
      <vt:lpstr>Climate </vt:lpstr>
      <vt:lpstr>PowerPoint Presentation</vt:lpstr>
      <vt:lpstr>PowerPoint Presentation</vt:lpstr>
      <vt:lpstr>PowerPoint Presentation</vt:lpstr>
      <vt:lpstr>PowerPoint Presentation</vt:lpstr>
      <vt:lpstr>PowerPoint Presentation</vt:lpstr>
      <vt:lpstr>Community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Biodiversity</vt:lpstr>
      <vt:lpstr>PowerPoint Presentation</vt:lpstr>
      <vt:lpstr>Enterprise</vt:lpstr>
      <vt:lpstr>PowerPoint Presentation</vt:lpstr>
      <vt:lpstr>Policy Recommendation</vt:lpstr>
      <vt:lpstr>PowerPoint Presentation</vt:lpstr>
      <vt:lpstr>GOLA</vt:lpstr>
    </vt:vector>
  </TitlesOfParts>
  <Company>The Royal Society for the Protection of Birds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Pagett</dc:creator>
  <cp:lastModifiedBy>Darius Barrolle</cp:lastModifiedBy>
  <cp:revision>103</cp:revision>
  <cp:lastPrinted>2022-04-11T09:52:42Z</cp:lastPrinted>
  <dcterms:created xsi:type="dcterms:W3CDTF">2022-05-05T15:44:31Z</dcterms:created>
  <dcterms:modified xsi:type="dcterms:W3CDTF">2025-11-20T11:38:40Z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0x0101004863BF80EE76594D88C4F06900C9AC48</vt:lpwstr>
  </property>
  <property fmtid="{D5CDD505-2E9C-101B-9397-08002B2CF9AE}" pid="3" name="Security Handling">
    <vt:lpwstr>1;#Internal Only|3727573c-2052-4b98-b369-5a376d94df50</vt:lpwstr>
  </property>
  <property fmtid="{D5CDD505-2E9C-101B-9397-08002B2CF9AE}" pid="4" name="_dlc_policyId">
    <vt:lpwstr>0x010100E42F56448006344E880C646F2012E2AC</vt:lpwstr>
  </property>
  <property fmtid="{D5CDD505-2E9C-101B-9397-08002B2CF9AE}" pid="5" name="ItemRetentionFormula">
    <vt:lpwstr/>
  </property>
  <property fmtid="{D5CDD505-2E9C-101B-9397-08002B2CF9AE}" pid="6" name="MediaServiceImageTags">
    <vt:lpwstr/>
  </property>
  <property fmtid="{D5CDD505-2E9C-101B-9397-08002B2CF9AE}" pid="7" name="lcf76f155ced4ddcb4097134ff3c332f">
    <vt:lpwstr/>
  </property>
  <property fmtid="{D5CDD505-2E9C-101B-9397-08002B2CF9AE}" pid="8" name="RSPB Location">
    <vt:lpwstr/>
  </property>
  <property fmtid="{D5CDD505-2E9C-101B-9397-08002B2CF9AE}" pid="9" name="Organisational Unit">
    <vt:lpwstr/>
  </property>
  <property fmtid="{D5CDD505-2E9C-101B-9397-08002B2CF9AE}" pid="10" name="Document Type">
    <vt:lpwstr/>
  </property>
  <property fmtid="{D5CDD505-2E9C-101B-9397-08002B2CF9AE}" pid="11" name="Collection Name">
    <vt:lpwstr/>
  </property>
  <property fmtid="{D5CDD505-2E9C-101B-9397-08002B2CF9AE}" pid="12" name="SharedWithUsers">
    <vt:lpwstr>528;#Neil Bramley;#1353;#Andrew Wright;#1370;#Suzie Kennedy;#162;#Claire Welch;#608;#Layna WarrenGray;#175;#Katy Swift;#3352;#Emma Patten;#27;#Ailsa Wilson;#3450;#Kelly McCarthy;#435;#Fran Ehrlinger;#370;#Hannah Page;#65;#Emma Roberts;#3167;#Jaime Buchana</vt:lpwstr>
  </property>
  <property fmtid="{D5CDD505-2E9C-101B-9397-08002B2CF9AE}" pid="13" name="Document_x0020_Type">
    <vt:lpwstr/>
  </property>
</Properties>
</file>